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55" r:id="rId4"/>
    <p:sldMasterId id="2147483770" r:id="rId5"/>
  </p:sldMasterIdLst>
  <p:notesMasterIdLst>
    <p:notesMasterId r:id="rId56"/>
  </p:notesMasterIdLst>
  <p:handoutMasterIdLst>
    <p:handoutMasterId r:id="rId57"/>
  </p:handoutMasterIdLst>
  <p:sldIdLst>
    <p:sldId id="1089" r:id="rId6"/>
    <p:sldId id="1998" r:id="rId7"/>
    <p:sldId id="3480" r:id="rId8"/>
    <p:sldId id="1999" r:id="rId9"/>
    <p:sldId id="2000" r:id="rId10"/>
    <p:sldId id="3497" r:id="rId11"/>
    <p:sldId id="314" r:id="rId12"/>
    <p:sldId id="3472" r:id="rId13"/>
    <p:sldId id="284" r:id="rId14"/>
    <p:sldId id="3489" r:id="rId15"/>
    <p:sldId id="263" r:id="rId16"/>
    <p:sldId id="3488" r:id="rId17"/>
    <p:sldId id="3492" r:id="rId18"/>
    <p:sldId id="2004" r:id="rId19"/>
    <p:sldId id="295" r:id="rId20"/>
    <p:sldId id="266" r:id="rId21"/>
    <p:sldId id="3487" r:id="rId22"/>
    <p:sldId id="285" r:id="rId23"/>
    <p:sldId id="270" r:id="rId24"/>
    <p:sldId id="3491" r:id="rId25"/>
    <p:sldId id="3482" r:id="rId26"/>
    <p:sldId id="3484" r:id="rId27"/>
    <p:sldId id="3483" r:id="rId28"/>
    <p:sldId id="3485" r:id="rId29"/>
    <p:sldId id="3486"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3493" r:id="rId44"/>
    <p:sldId id="3494" r:id="rId45"/>
    <p:sldId id="286" r:id="rId46"/>
    <p:sldId id="3495" r:id="rId47"/>
    <p:sldId id="3496" r:id="rId48"/>
    <p:sldId id="290" r:id="rId49"/>
    <p:sldId id="291" r:id="rId50"/>
    <p:sldId id="292" r:id="rId51"/>
    <p:sldId id="3479" r:id="rId52"/>
    <p:sldId id="3468" r:id="rId53"/>
    <p:sldId id="1642" r:id="rId54"/>
    <p:sldId id="3469" r:id="rId55"/>
  </p:sldIdLst>
  <p:sldSz cx="12192000" cy="6858000"/>
  <p:notesSz cx="7315200" cy="9601200"/>
  <p:embeddedFontLst>
    <p:embeddedFont>
      <p:font typeface="Calibri" panose="020F0502020204030204" pitchFamily="34" charset="0"/>
      <p:regular r:id="rId58"/>
      <p:bold r:id="rId59"/>
      <p:italic r:id="rId60"/>
      <p:boldItalic r:id="rId61"/>
    </p:embeddedFont>
    <p:embeddedFont>
      <p:font typeface="Georgia" panose="02040502050405020303" pitchFamily="18" charset="0"/>
      <p:regular r:id="rId62"/>
      <p:bold r:id="rId63"/>
      <p:italic r:id="rId64"/>
      <p:boldItalic r:id="rId65"/>
    </p:embeddedFont>
    <p:embeddedFont>
      <p:font typeface="Gill Sans MT" panose="020B0502020104020203" pitchFamily="34" charset="0"/>
      <p:regular r:id="rId66"/>
      <p:bold r:id="rId67"/>
      <p:italic r:id="rId68"/>
      <p:boldItalic r:id="rId69"/>
    </p:embeddedFont>
    <p:embeddedFont>
      <p:font typeface="Lato" panose="020F0502020204030203" pitchFamily="34" charset="0"/>
      <p:regular r:id="rId70"/>
      <p:bold r:id="rId71"/>
      <p:italic r:id="rId72"/>
      <p:boldItalic r:id="rId73"/>
    </p:embeddedFont>
    <p:embeddedFont>
      <p:font typeface="Nunito Sans" pitchFamily="2" charset="0"/>
      <p:regular r:id="rId74"/>
      <p:bold r:id="rId75"/>
      <p:italic r:id="rId76"/>
      <p:boldItalic r:id="rId77"/>
    </p:embeddedFont>
    <p:embeddedFont>
      <p:font typeface="Poppins SemiBold" panose="00000700000000000000" pitchFamily="2" charset="0"/>
      <p:bold r:id="rId78"/>
      <p:boldItalic r:id="rId79"/>
    </p:embeddedFont>
    <p:embeddedFont>
      <p:font typeface="Roboto" panose="02000000000000000000" pitchFamily="2" charset="0"/>
      <p:regular r:id="rId80"/>
      <p:bold r:id="rId81"/>
      <p:italic r:id="rId82"/>
      <p:boldItalic r:id="rId83"/>
    </p:embeddedFont>
    <p:embeddedFont>
      <p:font typeface="Verdana" panose="020B0604030504040204" pitchFamily="34" charset="0"/>
      <p:regular r:id="rId84"/>
      <p:bold r:id="rId85"/>
      <p:italic r:id="rId86"/>
      <p:boldItalic r:id="rId87"/>
    </p:embeddedFont>
  </p:embeddedFontLst>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888" userDrawn="1">
          <p15:clr>
            <a:srgbClr val="A4A3A4"/>
          </p15:clr>
        </p15:guide>
        <p15:guide id="2" pos="2872"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5"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eroen Beckers" initials="JB" lastIdx="11" clrIdx="6">
    <p:extLst>
      <p:ext uri="{19B8F6BF-5375-455C-9EA6-DF929625EA0E}">
        <p15:presenceInfo xmlns:p15="http://schemas.microsoft.com/office/powerpoint/2012/main" userId="S::jbeckers@nviso.be::444dd87f-4047-4460-bf1a-3757935148ea" providerId="AD"/>
      </p:ext>
    </p:extLst>
  </p:cmAuthor>
  <p:cmAuthor id="1" name="MaxZine Weinstein" initials="MW" lastIdx="37" clrIdx="0">
    <p:extLst>
      <p:ext uri="{19B8F6BF-5375-455C-9EA6-DF929625EA0E}">
        <p15:presenceInfo xmlns:p15="http://schemas.microsoft.com/office/powerpoint/2012/main" userId="MaxZine Weinstein" providerId="None"/>
      </p:ext>
    </p:extLst>
  </p:cmAuthor>
  <p:cmAuthor id="8" name="Maxime Thiebaut" initials="MT" lastIdx="1" clrIdx="7">
    <p:extLst>
      <p:ext uri="{19B8F6BF-5375-455C-9EA6-DF929625EA0E}">
        <p15:presenceInfo xmlns:p15="http://schemas.microsoft.com/office/powerpoint/2012/main" userId="S::mthiebaut@nviso.be::2af95089-8b5e-4547-bc60-05043f55ba8a" providerId="AD"/>
      </p:ext>
    </p:extLst>
  </p:cmAuthor>
  <p:cmAuthor id="2" name="Reuarin, Robin" initials="RR" lastIdx="12" clrIdx="1">
    <p:extLst>
      <p:ext uri="{19B8F6BF-5375-455C-9EA6-DF929625EA0E}">
        <p15:presenceInfo xmlns:p15="http://schemas.microsoft.com/office/powerpoint/2012/main" userId="Reuarin, Robin" providerId="None"/>
      </p:ext>
    </p:extLst>
  </p:cmAuthor>
  <p:cmAuthor id="9" name="John Nalley" initials="JN" lastIdx="15" clrIdx="8">
    <p:extLst>
      <p:ext uri="{19B8F6BF-5375-455C-9EA6-DF929625EA0E}">
        <p15:presenceInfo xmlns:p15="http://schemas.microsoft.com/office/powerpoint/2012/main" userId="c99f83ea01cafa5d" providerId="Windows Live"/>
      </p:ext>
    </p:extLst>
  </p:cmAuthor>
  <p:cmAuthor id="3" name="Joshua Wright" initials="JW" lastIdx="10" clrIdx="2">
    <p:extLst>
      <p:ext uri="{19B8F6BF-5375-455C-9EA6-DF929625EA0E}">
        <p15:presenceInfo xmlns:p15="http://schemas.microsoft.com/office/powerpoint/2012/main" userId="03bd4f5cb89a463c" providerId="Windows Live"/>
      </p:ext>
    </p:extLst>
  </p:cmAuthor>
  <p:cmAuthor id="10" name="R:o)bin" initials="RR" lastIdx="2" clrIdx="9">
    <p:extLst>
      <p:ext uri="{19B8F6BF-5375-455C-9EA6-DF929625EA0E}">
        <p15:presenceInfo xmlns:p15="http://schemas.microsoft.com/office/powerpoint/2012/main" userId="R:o)bin" providerId="None"/>
      </p:ext>
    </p:extLst>
  </p:cmAuthor>
  <p:cmAuthor id="4" name="Stephanie Vanroelen" initials="SV" lastIdx="1" clrIdx="3">
    <p:extLst>
      <p:ext uri="{19B8F6BF-5375-455C-9EA6-DF929625EA0E}">
        <p15:presenceInfo xmlns:p15="http://schemas.microsoft.com/office/powerpoint/2012/main" userId="S::svanroelen@nviso.be::e8bbd8ec-20c8-4683-a7ab-b6abf4282c29" providerId="AD"/>
      </p:ext>
    </p:extLst>
  </p:cmAuthor>
  <p:cmAuthor id="11" name="Erik Van Buggenhout" initials="EVB" lastIdx="5" clrIdx="10">
    <p:extLst>
      <p:ext uri="{19B8F6BF-5375-455C-9EA6-DF929625EA0E}">
        <p15:presenceInfo xmlns:p15="http://schemas.microsoft.com/office/powerpoint/2012/main" userId="S::evanbuggenhout@nviso.be::a65b7953-e18d-4b1b-a81f-fc1aa2676742" providerId="AD"/>
      </p:ext>
    </p:extLst>
  </p:cmAuthor>
  <p:cmAuthor id="5" name="MaxZine Weinstein" initials="MW [2]" lastIdx="25" clrIdx="4">
    <p:extLst>
      <p:ext uri="{19B8F6BF-5375-455C-9EA6-DF929625EA0E}">
        <p15:presenceInfo xmlns:p15="http://schemas.microsoft.com/office/powerpoint/2012/main" userId="86917560bf4f62b1" providerId="Windows Live"/>
      </p:ext>
    </p:extLst>
  </p:cmAuthor>
  <p:cmAuthor id="6" name="Robin Reuarin" initials="RR" lastIdx="4" clrIdx="5">
    <p:extLst>
      <p:ext uri="{19B8F6BF-5375-455C-9EA6-DF929625EA0E}">
        <p15:presenceInfo xmlns:p15="http://schemas.microsoft.com/office/powerpoint/2012/main" userId="Robin Reuar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1116"/>
    <a:srgbClr val="333333"/>
    <a:srgbClr val="E9ECEF"/>
    <a:srgbClr val="FFCC22"/>
    <a:srgbClr val="343434"/>
    <a:srgbClr val="F7F4F6"/>
    <a:srgbClr val="F7F5F5"/>
    <a:srgbClr val="005B7D"/>
    <a:srgbClr val="FF3300"/>
    <a:srgbClr val="FFCC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19" autoAdjust="0"/>
    <p:restoredTop sz="83885" autoAdjust="0"/>
  </p:normalViewPr>
  <p:slideViewPr>
    <p:cSldViewPr snapToGrid="0">
      <p:cViewPr varScale="1">
        <p:scale>
          <a:sx n="133" d="100"/>
          <a:sy n="133" d="100"/>
        </p:scale>
        <p:origin x="870" y="120"/>
      </p:cViewPr>
      <p:guideLst>
        <p:guide orient="horz" pos="888"/>
        <p:guide pos="2872"/>
      </p:guideLst>
    </p:cSldViewPr>
  </p:slideViewPr>
  <p:outlineViewPr>
    <p:cViewPr>
      <p:scale>
        <a:sx n="33" d="100"/>
        <a:sy n="33" d="100"/>
      </p:scale>
      <p:origin x="0" y="-163"/>
    </p:cViewPr>
  </p:outlineViewPr>
  <p:notesTextViewPr>
    <p:cViewPr>
      <p:scale>
        <a:sx n="100" d="100"/>
        <a:sy n="100" d="100"/>
      </p:scale>
      <p:origin x="0" y="0"/>
    </p:cViewPr>
  </p:notesTextViewPr>
  <p:sorterViewPr>
    <p:cViewPr>
      <p:scale>
        <a:sx n="100" d="100"/>
        <a:sy n="100" d="100"/>
      </p:scale>
      <p:origin x="0" y="-59478"/>
    </p:cViewPr>
  </p:sorterViewPr>
  <p:notesViewPr>
    <p:cSldViewPr snapToGrid="0">
      <p:cViewPr varScale="1">
        <p:scale>
          <a:sx n="62" d="100"/>
          <a:sy n="62" d="100"/>
        </p:scale>
        <p:origin x="3130" y="58"/>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6.fntdata"/><Relationship Id="rId68" Type="http://schemas.openxmlformats.org/officeDocument/2006/relationships/font" Target="fonts/font11.fntdata"/><Relationship Id="rId84" Type="http://schemas.openxmlformats.org/officeDocument/2006/relationships/font" Target="fonts/font27.fntdata"/><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Master" Target="slideMasters/slideMaster2.xml"/><Relationship Id="rId90" Type="http://schemas.openxmlformats.org/officeDocument/2006/relationships/viewProps" Target="viewProp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font" Target="fonts/font28.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font" Target="fonts/font26.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font" Target="fonts/font29.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9.fntdata"/><Relationship Id="rId7" Type="http://schemas.openxmlformats.org/officeDocument/2006/relationships/slide" Target="slides/slide2.xml"/><Relationship Id="rId71" Type="http://schemas.openxmlformats.org/officeDocument/2006/relationships/font" Target="fonts/font14.fntdata"/><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9.fntdata"/><Relationship Id="rId87" Type="http://schemas.openxmlformats.org/officeDocument/2006/relationships/font" Target="fonts/font30.fntdata"/><Relationship Id="rId61" Type="http://schemas.openxmlformats.org/officeDocument/2006/relationships/font" Target="fonts/font4.fntdata"/><Relationship Id="rId82" Type="http://schemas.openxmlformats.org/officeDocument/2006/relationships/font" Target="fonts/font25.fntdata"/><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8CA0E8E3-9CB2-49F9-BB6F-9E96D3A28F7A}" type="datetimeFigureOut">
              <a:rPr lang="en-US" smtClean="0"/>
              <a:pPr/>
              <a:t>5/11/2022</a:t>
            </a:fld>
            <a:endParaRPr lang="en-US" dirty="0"/>
          </a:p>
        </p:txBody>
      </p:sp>
      <p:sp>
        <p:nvSpPr>
          <p:cNvPr id="4" name="Footer Placeholder 3"/>
          <p:cNvSpPr>
            <a:spLocks noGrp="1"/>
          </p:cNvSpPr>
          <p:nvPr>
            <p:ph type="ftr" sz="quarter" idx="2"/>
          </p:nvPr>
        </p:nvSpPr>
        <p:spPr>
          <a:xfrm>
            <a:off x="0" y="9120189"/>
            <a:ext cx="3170238" cy="4794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40" tIns="45720" rIns="91440" bIns="45720" rtlCol="0" anchor="b"/>
          <a:lstStyle>
            <a:lvl1pPr algn="r">
              <a:defRPr sz="1200"/>
            </a:lvl1pPr>
          </a:lstStyle>
          <a:p>
            <a:fld id="{A58B0D1A-79EC-482F-9BEA-766FB77179E7}" type="slidenum">
              <a:rPr lang="en-US" smtClean="0"/>
              <a:pPr/>
              <a:t>‹#›</a:t>
            </a:fld>
            <a:endParaRPr lang="en-US" dirty="0"/>
          </a:p>
        </p:txBody>
      </p:sp>
    </p:spTree>
    <p:extLst>
      <p:ext uri="{BB962C8B-B14F-4D97-AF65-F5344CB8AC3E}">
        <p14:creationId xmlns:p14="http://schemas.microsoft.com/office/powerpoint/2010/main" val="293396066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7170" name="Rectangle 4"/>
          <p:cNvSpPr>
            <a:spLocks noGrp="1" noRot="1" noChangeAspect="1" noChangeArrowheads="1" noTextEdit="1"/>
          </p:cNvSpPr>
          <p:nvPr>
            <p:ph type="sldImg" idx="2"/>
          </p:nvPr>
        </p:nvSpPr>
        <p:spPr bwMode="auto">
          <a:xfrm>
            <a:off x="747713" y="896938"/>
            <a:ext cx="5819775" cy="3273425"/>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708097" y="4560569"/>
            <a:ext cx="5899008" cy="4637043"/>
          </a:xfrm>
          <a:prstGeom prst="rect">
            <a:avLst/>
          </a:prstGeom>
          <a:noFill/>
          <a:ln w="12700">
            <a:noFill/>
            <a:miter lim="800000"/>
            <a:headEnd type="none" w="sm" len="sm"/>
            <a:tailEnd type="none" w="sm" len="sm"/>
          </a:ln>
          <a:effectLst/>
        </p:spPr>
        <p:txBody>
          <a:bodyPr vert="horz" wrap="square" lIns="96661" tIns="48331" rIns="96661" bIns="48331" numCol="1" anchor="t" anchorCtr="0" compatLnSpc="1">
            <a:prstTxWarp prst="textNoShape">
              <a:avLst/>
            </a:prstTxWarp>
          </a:bodyPr>
          <a:lstStyle/>
          <a:p>
            <a:pPr lvl="0"/>
            <a:r>
              <a:rPr lang="en-US" noProof="0" dirty="0"/>
              <a:t>Click to edit Master text styles</a:t>
            </a:r>
          </a:p>
          <a:p>
            <a:pPr lvl="1"/>
            <a:r>
              <a:rPr lang="en-US" noProof="0" dirty="0"/>
              <a:t>    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74524406"/>
      </p:ext>
    </p:extLst>
  </p:cSld>
  <p:clrMap bg1="lt1" tx1="dk1" bg2="lt2" tx2="dk2" accent1="accent1" accent2="accent2" accent3="accent3" accent4="accent4" accent5="accent5" accent6="accent6" hlink="hlink" folHlink="folHlink"/>
  <p:hf sldNum="0" hdr="0" ftr="0" dt="0"/>
  <p:notesStyle>
    <a:lvl1pPr marL="0" indent="0" algn="l" rtl="0" eaLnBrk="0" fontAlgn="base" hangingPunct="0">
      <a:spcBef>
        <a:spcPts val="350"/>
      </a:spcBef>
      <a:spcAft>
        <a:spcPts val="0"/>
      </a:spcAft>
      <a:tabLst/>
      <a:defRPr sz="1000" b="0" kern="1200">
        <a:solidFill>
          <a:schemeClr val="tx1"/>
        </a:solidFill>
        <a:latin typeface="Times New Roman" pitchFamily="18" charset="0"/>
        <a:ea typeface="+mn-ea"/>
        <a:cs typeface="Times New Roman" pitchFamily="18" charset="0"/>
      </a:defRPr>
    </a:lvl1pPr>
    <a:lvl2pPr marL="346075" indent="-111125" algn="l" rtl="0" eaLnBrk="0" fontAlgn="base" hangingPunct="0">
      <a:spcBef>
        <a:spcPts val="350"/>
      </a:spcBef>
      <a:spcAft>
        <a:spcPts val="0"/>
      </a:spcAft>
      <a:defRPr sz="1000" kern="1200">
        <a:solidFill>
          <a:schemeClr val="tx1"/>
        </a:solidFill>
        <a:latin typeface="Times New Roman" pitchFamily="18" charset="0"/>
        <a:ea typeface="+mn-ea"/>
        <a:cs typeface="Times New Roman" pitchFamily="18" charset="0"/>
      </a:defRPr>
    </a:lvl2pPr>
    <a:lvl3pPr marL="914400" algn="l" rtl="0" eaLnBrk="0" fontAlgn="base" hangingPunct="0">
      <a:spcBef>
        <a:spcPts val="350"/>
      </a:spcBef>
      <a:spcAft>
        <a:spcPts val="0"/>
      </a:spcAft>
      <a:defRPr sz="1000" kern="1200">
        <a:solidFill>
          <a:schemeClr val="tx1"/>
        </a:solidFill>
        <a:latin typeface="Times New Roman" pitchFamily="18" charset="0"/>
        <a:ea typeface="+mn-ea"/>
        <a:cs typeface="Times New Roman" pitchFamily="18" charset="0"/>
      </a:defRPr>
    </a:lvl3pPr>
    <a:lvl4pPr marL="1371600" algn="l" rtl="0" eaLnBrk="0" fontAlgn="base" hangingPunct="0">
      <a:spcBef>
        <a:spcPts val="350"/>
      </a:spcBef>
      <a:spcAft>
        <a:spcPts val="0"/>
      </a:spcAft>
      <a:defRPr sz="1000" kern="1200">
        <a:solidFill>
          <a:schemeClr val="tx1"/>
        </a:solidFill>
        <a:latin typeface="Times New Roman" pitchFamily="18" charset="0"/>
        <a:ea typeface="+mn-ea"/>
        <a:cs typeface="Times New Roman" pitchFamily="18" charset="0"/>
      </a:defRPr>
    </a:lvl4pPr>
    <a:lvl5pPr marL="1828800" algn="l" rtl="0" eaLnBrk="0" fontAlgn="base" hangingPunct="0">
      <a:spcBef>
        <a:spcPts val="350"/>
      </a:spcBef>
      <a:spcAft>
        <a:spcPts val="0"/>
      </a:spcAft>
      <a:defRPr sz="10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27075"/>
            <a:ext cx="6400800" cy="3600450"/>
          </a:xfrm>
        </p:spPr>
      </p:sp>
      <p:sp>
        <p:nvSpPr>
          <p:cNvPr id="3" name="Notes Placeholder 2"/>
          <p:cNvSpPr>
            <a:spLocks noGrp="1"/>
          </p:cNvSpPr>
          <p:nvPr>
            <p:ph type="body" idx="1"/>
          </p:nvPr>
        </p:nvSpPr>
        <p:spPr/>
        <p:txBody>
          <a:bodyPr>
            <a:normAutofit/>
          </a:bodyPr>
          <a:lstStyle/>
          <a:p>
            <a:pPr rtl="0"/>
            <a:endParaRPr lang="en-US" sz="1000" b="0" i="0" u="none" strike="noStrike" kern="1200" baseline="0" dirty="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4018719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0a2398b24e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0a2398b24e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New CTI/TTPs</a:t>
            </a:r>
            <a:br>
              <a:rPr lang="en-US" dirty="0"/>
            </a:br>
            <a:r>
              <a:rPr lang="en-US" dirty="0"/>
              <a:t>Analyze and Organize Develop a plan</a:t>
            </a:r>
            <a:br>
              <a:rPr lang="en-US" dirty="0"/>
            </a:br>
            <a:r>
              <a:rPr lang="en-US" dirty="0"/>
              <a:t>Tabletop before executing Emulation</a:t>
            </a:r>
            <a:br>
              <a:rPr lang="en-US" dirty="0"/>
            </a:br>
            <a:br>
              <a:rPr lang="en-US" dirty="0"/>
            </a:b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2569b70968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2569b7096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5777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fa1b8df99d_1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fa1b8df99d_1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Collection - We need to know what the threat would look like in our environment. We may have have a red team or the CTI team emulate the threat or do it ourselves, but the end goal is to generate and collect logs for what the threat looks like inside our security stack. </a:t>
            </a:r>
            <a:endParaRPr/>
          </a:p>
          <a:p>
            <a:pPr marL="457200" lvl="0" indent="0" algn="l" rtl="0">
              <a:spcBef>
                <a:spcPts val="0"/>
              </a:spcBef>
              <a:spcAft>
                <a:spcPts val="0"/>
              </a:spcAft>
              <a:buNone/>
            </a:pPr>
            <a:endParaRPr/>
          </a:p>
          <a:p>
            <a:pPr marL="91440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fa1b8df99d_1_1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fa1b8df99d_1_1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00d01e584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00d01e584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0a2398b24e_0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0a2398b24e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0a2398b24e_0_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0a2398b24e_0_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Shows coverage on ATT&amp;CK Navigator here we see the product is sysmon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fa1b8df99d_1_1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fa1b8df99d_1_1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Processing - Processing is were we hunt through logs for detection opportunities. At first we cast a wide net, and then hunt through the data to narrow it down to suspicious activity. While we conduct this hunt we in turn are developing a query to emplemete as an alert.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092ae87e9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092ae87e9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4380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254749b7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254749b7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Procedure can be leveraging an application, writing a reg key, a specific command, or an alteration of variables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254749b7a5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254749b7a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Procedure can be leveraging an application, writing a reg key, a specific command, or an alteration of variables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254749b7a5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254749b7a5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Procedure can be leveraging an application, writing a reg key, a specific command, or an alteration of variables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254749b7a5_0_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254749b7a5_0_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Procedure can be leveraging an application, writing a reg key, a specific command, or an alteration of variables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254749b7a5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254749b7a5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Procedure can be leveraging an application, writing a reg key, a specific command, or an alteration of variables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254749b7a5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254749b7a5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Procedure can be leveraging an application, writing a reg key, a specific command, or an alteration of variables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254749b7a5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254749b7a5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Procedure can be leveraging an application, writing a reg key, a specific command, or an alteration of variables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254749b7a5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254749b7a5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Procedure can be leveraging an application, writing a reg key, a specific command, or an alteration of variables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f3ee41e4d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f3ee41e4d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here we start, sometime we cast and we get few benign events. Often when we cast, we end up with plenty of benign to tune.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f3ee41e4d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f3ee41e4d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here we start, sometime we cast and we get few benign events. Often when we cast, we end up with plenty of benign to tune.</a:t>
            </a:r>
            <a:endParaRPr/>
          </a:p>
        </p:txBody>
      </p:sp>
    </p:spTree>
    <p:extLst>
      <p:ext uri="{BB962C8B-B14F-4D97-AF65-F5344CB8AC3E}">
        <p14:creationId xmlns:p14="http://schemas.microsoft.com/office/powerpoint/2010/main" val="3672784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37160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f3ee41e4d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f3ee41e4d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here we start, sometime we cast and we get few benign events. Often when we cast, we end up with plenty of benign to tune.</a:t>
            </a:r>
            <a:endParaRPr/>
          </a:p>
        </p:txBody>
      </p:sp>
    </p:spTree>
    <p:extLst>
      <p:ext uri="{BB962C8B-B14F-4D97-AF65-F5344CB8AC3E}">
        <p14:creationId xmlns:p14="http://schemas.microsoft.com/office/powerpoint/2010/main" val="1274562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cb813706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cb813706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Processing - Processing is were we hunt through logs for detection opportunities. At first we cast a wide net, and then hunt through the data to narrow it down to suspicious activity. While we conduct this hunt we in turn are developing a query to emplemete as an alert.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fa1b8df99d_1_1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fa1b8df99d_1_1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Dissemination - This step is where we give stakeholders our deliverables. </a:t>
            </a:r>
            <a:endParaRPr/>
          </a:p>
          <a:p>
            <a:pPr marL="914400" lvl="1" indent="-298450" algn="l" rtl="0">
              <a:spcBef>
                <a:spcPts val="0"/>
              </a:spcBef>
              <a:spcAft>
                <a:spcPts val="0"/>
              </a:spcAft>
              <a:buSzPts val="1100"/>
              <a:buChar char="○"/>
            </a:pPr>
            <a:r>
              <a:rPr lang="en"/>
              <a:t>For SOC it may be an alert, with documented reasoning, context, and potential responses. </a:t>
            </a:r>
            <a:endParaRPr/>
          </a:p>
          <a:p>
            <a:pPr marL="914400" lvl="1" indent="-298450" algn="l" rtl="0">
              <a:spcBef>
                <a:spcPts val="0"/>
              </a:spcBef>
              <a:spcAft>
                <a:spcPts val="0"/>
              </a:spcAft>
              <a:buSzPts val="1100"/>
              <a:buChar char="○"/>
            </a:pPr>
            <a:r>
              <a:rPr lang="en"/>
              <a:t>Management or the CTI team may want to record the content to see what MITRE ATT&amp;CK ID is covered or log sources use. </a:t>
            </a:r>
            <a:endParaRPr/>
          </a:p>
          <a:p>
            <a:pPr marL="914400" lvl="1" indent="-298450" algn="l" rtl="0">
              <a:spcBef>
                <a:spcPts val="0"/>
              </a:spcBef>
              <a:spcAft>
                <a:spcPts val="0"/>
              </a:spcAft>
              <a:buSzPts val="1100"/>
              <a:buChar char="○"/>
            </a:pPr>
            <a:r>
              <a:rPr lang="en"/>
              <a:t>We may distribute to the Red Team for them to come up with procedures to bypass the alerting and drive a new Direction and start another cycle.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fa46ab5c5f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fa46ab5c5f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Dissemination - This step is where we give stakeholders our deliverables. </a:t>
            </a:r>
            <a:endParaRPr/>
          </a:p>
          <a:p>
            <a:pPr marL="914400" lvl="1" indent="-298450" algn="l" rtl="0">
              <a:spcBef>
                <a:spcPts val="0"/>
              </a:spcBef>
              <a:spcAft>
                <a:spcPts val="0"/>
              </a:spcAft>
              <a:buSzPts val="1100"/>
              <a:buChar char="○"/>
            </a:pPr>
            <a:r>
              <a:rPr lang="en"/>
              <a:t>For SOC it may be an alert, with documented reasoning, context, and potential responses. </a:t>
            </a:r>
            <a:endParaRPr/>
          </a:p>
          <a:p>
            <a:pPr marL="914400" lvl="1" indent="-298450" algn="l" rtl="0">
              <a:spcBef>
                <a:spcPts val="0"/>
              </a:spcBef>
              <a:spcAft>
                <a:spcPts val="0"/>
              </a:spcAft>
              <a:buSzPts val="1100"/>
              <a:buChar char="○"/>
            </a:pPr>
            <a:r>
              <a:rPr lang="en"/>
              <a:t>Management or the CTI team may want to record the content to see what MITRE ATT&amp;CK ID is covered or log sources use. </a:t>
            </a:r>
            <a:endParaRPr/>
          </a:p>
          <a:p>
            <a:pPr marL="914400" lvl="1" indent="-298450" algn="l" rtl="0">
              <a:spcBef>
                <a:spcPts val="0"/>
              </a:spcBef>
              <a:spcAft>
                <a:spcPts val="0"/>
              </a:spcAft>
              <a:buSzPts val="1100"/>
              <a:buChar char="○"/>
            </a:pPr>
            <a:r>
              <a:rPr lang="en"/>
              <a:t>We may distribute to the Red Team for them to come up with procedures to bypass the alerting and drive a new Direction and start another cycle.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84C96085-98D1-42A4-8D85-7DE49427F1D8}"/>
              </a:ext>
            </a:extLst>
          </p:cNvPr>
          <p:cNvSpPr>
            <a:spLocks noGrp="1" noRot="1" noChangeAspect="1"/>
          </p:cNvSpPr>
          <p:nvPr>
            <p:ph type="sldImg"/>
          </p:nvPr>
        </p:nvSpPr>
        <p:spPr>
          <a:xfrm>
            <a:off x="747713" y="896938"/>
            <a:ext cx="5819775" cy="3273425"/>
          </a:xfrm>
        </p:spPr>
      </p:sp>
      <p:sp>
        <p:nvSpPr>
          <p:cNvPr id="5" name="Notes Placeholder 4">
            <a:extLst>
              <a:ext uri="{FF2B5EF4-FFF2-40B4-BE49-F238E27FC236}">
                <a16:creationId xmlns:a16="http://schemas.microsoft.com/office/drawing/2014/main" id="{CF06492A-2152-4420-8AED-16CCCE91EE3E}"/>
              </a:ext>
            </a:extLst>
          </p:cNvPr>
          <p:cNvSpPr>
            <a:spLocks noGrp="1"/>
          </p:cNvSpPr>
          <p:nvPr>
            <p:ph type="body" idx="1"/>
          </p:nvPr>
        </p:nvSpPr>
        <p:spPr>
          <a:xfrm>
            <a:off x="708097" y="4560570"/>
            <a:ext cx="5899008" cy="4939030"/>
          </a:xfrm>
        </p:spPr>
        <p:txBody>
          <a:bodyPr/>
          <a:lstStyle/>
          <a:p>
            <a:r>
              <a:rPr lang="en-US" b="1" dirty="0"/>
              <a:t>SANS Purple Team Courses</a:t>
            </a:r>
          </a:p>
          <a:p>
            <a:endParaRPr lang="en-US" dirty="0"/>
          </a:p>
          <a:p>
            <a:r>
              <a:rPr lang="en-US" u="sng" dirty="0"/>
              <a:t>SEC599 – Defeating Advanced Adversaries – Purple Team Tactics &amp; Kill Chain Defenses</a:t>
            </a:r>
            <a:endParaRPr lang="en-US" dirty="0"/>
          </a:p>
          <a:p>
            <a:pPr marL="406400" lvl="0" indent="-171450">
              <a:buFont typeface="Arial" panose="020B0604020202020204" pitchFamily="34" charset="0"/>
              <a:buChar char="•"/>
              <a:defRPr/>
            </a:pPr>
            <a:r>
              <a:rPr lang="en-US" dirty="0"/>
              <a:t>Purple Team class: Focus on Red (20%) &amp; Blue (80%)</a:t>
            </a:r>
          </a:p>
          <a:p>
            <a:pPr marL="406400" lvl="0" indent="-171450">
              <a:buFont typeface="Arial" panose="020B0604020202020204" pitchFamily="34" charset="0"/>
              <a:buChar char="•"/>
              <a:defRPr/>
            </a:pPr>
            <a:r>
              <a:rPr lang="en-US" dirty="0"/>
              <a:t>20% emulation, 50% prevention, 30% detection</a:t>
            </a:r>
          </a:p>
          <a:p>
            <a:pPr marL="406400" lvl="0" indent="-171450">
              <a:buFont typeface="Arial" panose="020B0604020202020204" pitchFamily="34" charset="0"/>
              <a:buChar char="•"/>
              <a:defRPr/>
            </a:pPr>
            <a:r>
              <a:rPr lang="en-US" dirty="0"/>
              <a:t>50% lecture – 50% hands-on</a:t>
            </a:r>
          </a:p>
          <a:p>
            <a:endParaRPr lang="en-US" dirty="0"/>
          </a:p>
          <a:p>
            <a:pPr lvl="0">
              <a:defRPr/>
            </a:pPr>
            <a:r>
              <a:rPr lang="en-US" u="sng" dirty="0"/>
              <a:t>SEC699 – Advanced Purple Team Tactics – Adversary Emulation for Breach Prevention &amp; Detection</a:t>
            </a:r>
          </a:p>
          <a:p>
            <a:pPr marL="406400" lvl="0" indent="-171450">
              <a:buFont typeface="Arial" panose="020B0604020202020204" pitchFamily="34" charset="0"/>
              <a:buChar char="•"/>
              <a:defRPr/>
            </a:pPr>
            <a:r>
              <a:rPr lang="en-US" dirty="0"/>
              <a:t>Purple Team class: Focus on Red (50%) &amp; Blue (50%)</a:t>
            </a:r>
          </a:p>
          <a:p>
            <a:pPr marL="406400" lvl="0" indent="-171450">
              <a:buFont typeface="Arial" panose="020B0604020202020204" pitchFamily="34" charset="0"/>
              <a:buChar char="•"/>
              <a:defRPr/>
            </a:pPr>
            <a:r>
              <a:rPr lang="en-US" dirty="0"/>
              <a:t>50% emulation, 0% prevention, 50% detection</a:t>
            </a:r>
          </a:p>
          <a:p>
            <a:pPr marL="406400" lvl="0" indent="-171450">
              <a:buFont typeface="Arial" panose="020B0604020202020204" pitchFamily="34" charset="0"/>
              <a:buChar char="•"/>
              <a:defRPr/>
            </a:pPr>
            <a:r>
              <a:rPr lang="en-US" dirty="0"/>
              <a:t>40% lecture – 60% hands-on</a:t>
            </a:r>
          </a:p>
        </p:txBody>
      </p:sp>
    </p:spTree>
    <p:extLst>
      <p:ext uri="{BB962C8B-B14F-4D97-AF65-F5344CB8AC3E}">
        <p14:creationId xmlns:p14="http://schemas.microsoft.com/office/powerpoint/2010/main" val="25298708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27075"/>
            <a:ext cx="6400800" cy="3600450"/>
          </a:xfrm>
        </p:spPr>
      </p:sp>
      <p:sp>
        <p:nvSpPr>
          <p:cNvPr id="3" name="Notes Placeholder 2"/>
          <p:cNvSpPr>
            <a:spLocks noGrp="1"/>
          </p:cNvSpPr>
          <p:nvPr>
            <p:ph type="body" idx="1"/>
          </p:nvPr>
        </p:nvSpPr>
        <p:spPr/>
        <p:txBody>
          <a:bodyPr>
            <a:normAutofit/>
          </a:bodyPr>
          <a:lstStyle/>
          <a:p>
            <a:pPr rtl="0"/>
            <a:endParaRPr lang="en-US" sz="1000" b="0" i="0" u="none" strike="noStrike" kern="1200" baseline="0" dirty="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586228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682625"/>
            <a:ext cx="6403975" cy="3602038"/>
          </a:xfrm>
        </p:spPr>
      </p:sp>
      <p:sp>
        <p:nvSpPr>
          <p:cNvPr id="3" name="Notes Placeholder 2"/>
          <p:cNvSpPr>
            <a:spLocks noGrp="1"/>
          </p:cNvSpPr>
          <p:nvPr>
            <p:ph type="body" idx="1"/>
          </p:nvPr>
        </p:nvSpPr>
        <p:spPr/>
        <p:txBody>
          <a:bodyPr/>
          <a:lstStyle/>
          <a:p>
            <a:r>
              <a:rPr lang="en-US" b="1" dirty="0"/>
              <a:t>Purple Team Exercise Framework (PTEF)</a:t>
            </a:r>
          </a:p>
          <a:p>
            <a:r>
              <a:rPr lang="en-US" b="0" dirty="0"/>
              <a:t>SCYTHE created a Purple Team Exercise Framework (PTEF) to facilitate the creation of a formal Purple Team Program by performing adversary emulations as Purple Team Exercises and/or Continuous Purple Teaming Operations.</a:t>
            </a:r>
          </a:p>
          <a:p>
            <a:endParaRPr lang="en-US" b="0" dirty="0"/>
          </a:p>
          <a:p>
            <a:r>
              <a:rPr lang="en-US" b="0" dirty="0"/>
              <a:t>While Red Team Engagements are considered “zero knowledge” engagements, where Blue Teams are unaware of the adversary emulation prior to or during the engagement, a Purple Team Exercise is a full knowledge engagement where the attack activity is exposed and explained to the Blue Team as it occurs. Purple Team Exercises are "hands-on keyboard" exercises where Red and Blue teams work together with an open discussion about each attack technique and defense expectation to improve people, process, and technology in real-time. Purple Team Exercises are Cyber Threat Intelligence led, emulating Tactics, Techniques, and Procedures (TTPs) leveraged by known malicious actors actively targeting the organization to identify and remediate gaps in the organization’s security posture. </a:t>
            </a:r>
          </a:p>
          <a:p>
            <a:endParaRPr lang="en-US" b="1" dirty="0"/>
          </a:p>
          <a:p>
            <a:r>
              <a:rPr lang="en-US" b="1" dirty="0"/>
              <a:t>Reference:</a:t>
            </a:r>
          </a:p>
          <a:p>
            <a:r>
              <a:rPr lang="en-US" b="0" dirty="0"/>
              <a:t>https://www.scythe.io/ptef</a:t>
            </a:r>
          </a:p>
        </p:txBody>
      </p:sp>
    </p:spTree>
    <p:extLst>
      <p:ext uri="{BB962C8B-B14F-4D97-AF65-F5344CB8AC3E}">
        <p14:creationId xmlns:p14="http://schemas.microsoft.com/office/powerpoint/2010/main" val="1873498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fa1b8df99d_1_1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fa1b8df99d_1_1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Direction - CTI provides threats for our detection capabilities to focus on. You may have a multiple teams providing this direction including, an intel team, a DFIR team, or a red team. It could be from your own threat intel collection such as reading about a new technique posted on twitter that your adversaries are likely to adopt. It’s also important to note that with the cycle direction may come from the SOC as well to fix an alert.</a:t>
            </a:r>
            <a:endParaRPr/>
          </a:p>
          <a:p>
            <a:pPr marL="457200" lvl="0" indent="-298450" algn="l" rtl="0">
              <a:spcBef>
                <a:spcPts val="0"/>
              </a:spcBef>
              <a:spcAft>
                <a:spcPts val="0"/>
              </a:spcAft>
              <a:buSzPts val="1100"/>
              <a:buChar char="●"/>
            </a:pPr>
            <a:r>
              <a:rPr lang="en"/>
              <a:t>Collection - We need to know what the threat would look like in our environment. We may have have a red team or the CTI team emulate the threat or do it ourselves, but the end goal is to generate and collect logs for what the threat looks like inside our security stack. If any logging gaps are identified, they should be fixed or documented as gaps. </a:t>
            </a:r>
            <a:endParaRPr/>
          </a:p>
          <a:p>
            <a:pPr marL="914400" lvl="1" indent="-298450" algn="l" rtl="0">
              <a:spcBef>
                <a:spcPts val="0"/>
              </a:spcBef>
              <a:spcAft>
                <a:spcPts val="0"/>
              </a:spcAft>
              <a:buSzPts val="1100"/>
              <a:buChar char="○"/>
            </a:pPr>
            <a:r>
              <a:rPr lang="en"/>
              <a:t>Where are the logs</a:t>
            </a:r>
            <a:endParaRPr/>
          </a:p>
          <a:p>
            <a:pPr marL="914400" lvl="1" indent="-298450" algn="l" rtl="0">
              <a:spcBef>
                <a:spcPts val="0"/>
              </a:spcBef>
              <a:spcAft>
                <a:spcPts val="0"/>
              </a:spcAft>
              <a:buSzPts val="1100"/>
              <a:buChar char="○"/>
            </a:pPr>
            <a:r>
              <a:rPr lang="en"/>
              <a:t>Where are the gaps</a:t>
            </a:r>
            <a:endParaRPr/>
          </a:p>
          <a:p>
            <a:pPr marL="914400" lvl="1" indent="-298450" algn="l" rtl="0">
              <a:spcBef>
                <a:spcPts val="0"/>
              </a:spcBef>
              <a:spcAft>
                <a:spcPts val="0"/>
              </a:spcAft>
              <a:buSzPts val="1100"/>
              <a:buChar char="○"/>
            </a:pPr>
            <a:r>
              <a:rPr lang="en"/>
              <a:t>Start hypothesising detection opportunities</a:t>
            </a:r>
            <a:endParaRPr/>
          </a:p>
          <a:p>
            <a:pPr marL="457200" lvl="0" indent="-298450" algn="l" rtl="0">
              <a:spcBef>
                <a:spcPts val="0"/>
              </a:spcBef>
              <a:spcAft>
                <a:spcPts val="0"/>
              </a:spcAft>
              <a:buSzPts val="1100"/>
              <a:buChar char="●"/>
            </a:pPr>
            <a:r>
              <a:rPr lang="en"/>
              <a:t>Processing - Processing is were we hunt through logs for detection opportunities. At first we cast a wide net, and then hunt through the data to narrow it down to suspicious activity. While we conduct this hunt we in turn are developing a query to emplemete as an alert.</a:t>
            </a:r>
            <a:endParaRPr/>
          </a:p>
          <a:p>
            <a:pPr marL="457200" lvl="0" indent="-298450" algn="l" rtl="0">
              <a:spcBef>
                <a:spcPts val="0"/>
              </a:spcBef>
              <a:spcAft>
                <a:spcPts val="0"/>
              </a:spcAft>
              <a:buSzPts val="1100"/>
              <a:buChar char="●"/>
            </a:pPr>
            <a:r>
              <a:rPr lang="en"/>
              <a:t>Dissemination - This step is where we give stakeholders our deliverables. </a:t>
            </a:r>
            <a:endParaRPr/>
          </a:p>
          <a:p>
            <a:pPr marL="914400" lvl="1" indent="-298450" algn="l" rtl="0">
              <a:spcBef>
                <a:spcPts val="0"/>
              </a:spcBef>
              <a:spcAft>
                <a:spcPts val="0"/>
              </a:spcAft>
              <a:buSzPts val="1100"/>
              <a:buChar char="○"/>
            </a:pPr>
            <a:r>
              <a:rPr lang="en"/>
              <a:t>For SOC it may be an alert, with documented reasoning, context, and potential responses. </a:t>
            </a:r>
            <a:endParaRPr/>
          </a:p>
          <a:p>
            <a:pPr marL="914400" lvl="1" indent="-298450" algn="l" rtl="0">
              <a:spcBef>
                <a:spcPts val="0"/>
              </a:spcBef>
              <a:spcAft>
                <a:spcPts val="0"/>
              </a:spcAft>
              <a:buSzPts val="1100"/>
              <a:buChar char="○"/>
            </a:pPr>
            <a:r>
              <a:rPr lang="en"/>
              <a:t>Management or the CTI team may want to record the content to see what MITRE ATT&amp;CK ID is covered or log sources use. </a:t>
            </a:r>
            <a:endParaRPr/>
          </a:p>
          <a:p>
            <a:pPr marL="914400" lvl="1" indent="-298450" algn="l" rtl="0">
              <a:spcBef>
                <a:spcPts val="0"/>
              </a:spcBef>
              <a:spcAft>
                <a:spcPts val="0"/>
              </a:spcAft>
              <a:buSzPts val="1100"/>
              <a:buChar char="○"/>
            </a:pPr>
            <a:r>
              <a:rPr lang="en"/>
              <a:t>We may distribute to the Red Team for them to come up with procedures to bypass the alerting and drive a new Direction and start another cycle.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350"/>
              </a:spcBef>
              <a:spcAft>
                <a:spcPts val="0"/>
              </a:spcAft>
              <a:buClrTx/>
              <a:buSzTx/>
              <a:buFontTx/>
              <a:buNone/>
              <a:tabLst/>
              <a:defRPr/>
            </a:pPr>
            <a:r>
              <a:rPr lang="en-US" sz="1000" dirty="0">
                <a:solidFill>
                  <a:srgbClr val="FFFFFF"/>
                </a:solidFill>
                <a:latin typeface="Roboto"/>
                <a:ea typeface="Roboto"/>
                <a:cs typeface="Roboto"/>
                <a:sym typeface="Roboto"/>
              </a:rPr>
              <a:t>Knowing Intent allows us to focus on what adversaries to study. Understanding Capability allows us to focus our detections on the TTPs of those targeting us.</a:t>
            </a:r>
          </a:p>
        </p:txBody>
      </p:sp>
    </p:spTree>
    <p:extLst>
      <p:ext uri="{BB962C8B-B14F-4D97-AF65-F5344CB8AC3E}">
        <p14:creationId xmlns:p14="http://schemas.microsoft.com/office/powerpoint/2010/main" val="18613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fa46ab5c5f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fa46ab5c5f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Does the adversary target organizations like ours?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1092ae87e9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1092ae87e9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2569b7096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2569b7096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ans_course-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1800">
                <a:solidFill>
                  <a:schemeClr val="bg1"/>
                </a:solidFill>
                <a:latin typeface="Gill Sans MT" panose="020B0502020104020203" pitchFamily="34" charset="0"/>
              </a:defRPr>
            </a:lvl1pPr>
          </a:lstStyle>
          <a:p>
            <a:r>
              <a:rPr lang="en-US" dirty="0"/>
              <a:t>SANS Purple Team</a:t>
            </a:r>
          </a:p>
        </p:txBody>
      </p:sp>
      <p:sp>
        <p:nvSpPr>
          <p:cNvPr id="7" name="Text Placeholder 6"/>
          <p:cNvSpPr>
            <a:spLocks noGrp="1"/>
          </p:cNvSpPr>
          <p:nvPr>
            <p:ph type="body" sz="quarter" idx="13"/>
          </p:nvPr>
        </p:nvSpPr>
        <p:spPr>
          <a:xfrm>
            <a:off x="2398643" y="1921568"/>
            <a:ext cx="9184987" cy="2279373"/>
          </a:xfrm>
        </p:spPr>
        <p:txBody>
          <a:bodyPr/>
          <a:lstStyle>
            <a:lvl1pPr>
              <a:defRPr sz="6000">
                <a:latin typeface="+mj-lt"/>
                <a:ea typeface="Verdana" panose="020B0604030504040204" pitchFamily="34" charset="0"/>
                <a:cs typeface="Verdana" panose="020B0604030504040204" pitchFamily="34" charset="0"/>
              </a:defRPr>
            </a:lvl1pPr>
          </a:lstStyle>
          <a:p>
            <a:pPr lvl="0"/>
            <a:r>
              <a:rPr lang="en-US"/>
              <a:t>Click to edit Master text styles</a:t>
            </a:r>
          </a:p>
        </p:txBody>
      </p:sp>
      <p:sp>
        <p:nvSpPr>
          <p:cNvPr id="9" name="Text Placeholder 8"/>
          <p:cNvSpPr>
            <a:spLocks noGrp="1"/>
          </p:cNvSpPr>
          <p:nvPr>
            <p:ph type="body" sz="quarter" idx="14"/>
          </p:nvPr>
        </p:nvSpPr>
        <p:spPr>
          <a:xfrm>
            <a:off x="471488" y="5146469"/>
            <a:ext cx="11247437" cy="1003300"/>
          </a:xfrm>
        </p:spPr>
        <p:txBody>
          <a:bodyPr/>
          <a:lstStyle>
            <a:lvl1pPr algn="ctr">
              <a:defRPr sz="1400" b="0" i="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1pPr>
            <a:lvl2pPr algn="ctr">
              <a:defRPr sz="900" b="0" i="0">
                <a:solidFill>
                  <a:schemeClr val="tx1"/>
                </a:solidFill>
                <a:latin typeface="Gill Sans MT" charset="0"/>
                <a:ea typeface="Gill Sans MT" charset="0"/>
                <a:cs typeface="Gill Sans MT" charset="0"/>
              </a:defRPr>
            </a:lvl2pPr>
            <a:lvl3pPr algn="ctr">
              <a:defRPr sz="900" b="0" i="0">
                <a:solidFill>
                  <a:schemeClr val="tx1"/>
                </a:solidFill>
                <a:latin typeface="Gill Sans MT" charset="0"/>
                <a:ea typeface="Gill Sans MT" charset="0"/>
                <a:cs typeface="Gill Sans MT" charset="0"/>
              </a:defRPr>
            </a:lvl3pPr>
            <a:lvl4pPr algn="ctr">
              <a:defRPr sz="900" b="0" i="0">
                <a:solidFill>
                  <a:schemeClr val="tx1"/>
                </a:solidFill>
                <a:latin typeface="Gill Sans MT" charset="0"/>
                <a:ea typeface="Gill Sans MT" charset="0"/>
                <a:cs typeface="Gill Sans MT" charset="0"/>
              </a:defRPr>
            </a:lvl4pPr>
            <a:lvl5pPr algn="ctr">
              <a:defRPr sz="900" b="0" i="0">
                <a:solidFill>
                  <a:schemeClr val="tx1"/>
                </a:solidFill>
                <a:latin typeface="Gill Sans MT" charset="0"/>
                <a:ea typeface="Gill Sans MT" charset="0"/>
                <a:cs typeface="Gill Sans MT" charset="0"/>
              </a:defRPr>
            </a:lvl5pPr>
          </a:lstStyle>
          <a:p>
            <a:pPr lvl="0"/>
            <a:r>
              <a:rPr lang="en-US"/>
              <a:t>Click to edit Master text styles</a:t>
            </a:r>
          </a:p>
        </p:txBody>
      </p:sp>
    </p:spTree>
    <p:extLst>
      <p:ext uri="{BB962C8B-B14F-4D97-AF65-F5344CB8AC3E}">
        <p14:creationId xmlns:p14="http://schemas.microsoft.com/office/powerpoint/2010/main" val="950189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sans_two-column-text_subtitl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B11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bwMode="ltGray">
          <a:xfrm>
            <a:off x="655320" y="475840"/>
            <a:ext cx="10881360" cy="685800"/>
          </a:xfrm>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idx="1"/>
          </p:nvPr>
        </p:nvSpPr>
        <p:spPr>
          <a:xfrm>
            <a:off x="655320" y="1445342"/>
            <a:ext cx="5342255" cy="923207"/>
          </a:xfrm>
        </p:spPr>
        <p:txBody>
          <a:bodyPr anchor="t" anchorCtr="0"/>
          <a:lstStyle>
            <a:lvl1pPr marL="0" indent="0">
              <a:buNone/>
              <a:defRPr sz="2400" b="1" i="0">
                <a:latin typeface="Gill Sans MT" charset="0"/>
                <a:ea typeface="Gill Sans MT" charset="0"/>
                <a:cs typeface="Gill Sans M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5320" y="2505075"/>
            <a:ext cx="534225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445343"/>
            <a:ext cx="5364480" cy="937496"/>
          </a:xfrm>
        </p:spPr>
        <p:txBody>
          <a:bodyPr anchor="t" anchorCtr="0"/>
          <a:lstStyle>
            <a:lvl1pPr marL="0" indent="0">
              <a:buNone/>
              <a:defRPr sz="2400" b="1" i="0">
                <a:latin typeface="Gill Sans MT" charset="0"/>
                <a:ea typeface="Gill Sans MT" charset="0"/>
                <a:cs typeface="Gill Sans M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36448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5186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ans_text_pictur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B11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bwMode="ltGray">
          <a:xfrm>
            <a:off x="655320" y="475840"/>
            <a:ext cx="10881360" cy="667160"/>
          </a:xfrm>
        </p:spPr>
        <p:txBody>
          <a:bodyPr vert="horz" lIns="91440" tIns="64008" rIns="91440" bIns="0" rtlCol="0" anchor="ctr">
            <a:noAutofit/>
          </a:bodyPr>
          <a:lstStyle>
            <a:lvl1pPr>
              <a:defRPr lang="en-US" dirty="0">
                <a:solidFill>
                  <a:schemeClr val="bg1"/>
                </a:solidFill>
              </a:defRPr>
            </a:lvl1pPr>
          </a:lstStyle>
          <a:p>
            <a:pPr lvl="0"/>
            <a:r>
              <a:rPr lang="en-US"/>
              <a:t>CLICK TO EDIT MASTER TITLE STYLE</a:t>
            </a:r>
          </a:p>
        </p:txBody>
      </p:sp>
      <p:sp>
        <p:nvSpPr>
          <p:cNvPr id="3" name="Picture Placeholder 2"/>
          <p:cNvSpPr>
            <a:spLocks noGrp="1"/>
          </p:cNvSpPr>
          <p:nvPr>
            <p:ph type="pic" idx="1"/>
          </p:nvPr>
        </p:nvSpPr>
        <p:spPr>
          <a:xfrm>
            <a:off x="5191432" y="1593850"/>
            <a:ext cx="6163956" cy="44087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 Placeholder 8"/>
          <p:cNvSpPr>
            <a:spLocks noGrp="1"/>
          </p:cNvSpPr>
          <p:nvPr>
            <p:ph type="body" sz="quarter" idx="13"/>
          </p:nvPr>
        </p:nvSpPr>
        <p:spPr>
          <a:xfrm>
            <a:off x="655320" y="1593850"/>
            <a:ext cx="4240530" cy="44087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7900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sans_no-text">
    <p:spTree>
      <p:nvGrpSpPr>
        <p:cNvPr id="1" name=""/>
        <p:cNvGrpSpPr/>
        <p:nvPr/>
      </p:nvGrpSpPr>
      <p:grpSpPr>
        <a:xfrm>
          <a:off x="0" y="0"/>
          <a:ext cx="0" cy="0"/>
          <a:chOff x="0" y="0"/>
          <a:chExt cx="0" cy="0"/>
        </a:xfrm>
      </p:grpSpPr>
      <p:sp>
        <p:nvSpPr>
          <p:cNvPr id="6" name="Rectangle 5"/>
          <p:cNvSpPr/>
          <p:nvPr userDrawn="1"/>
        </p:nvSpPr>
        <p:spPr>
          <a:xfrm>
            <a:off x="472440" y="475840"/>
            <a:ext cx="11247120" cy="685800"/>
          </a:xfrm>
          <a:prstGeom prst="rect">
            <a:avLst/>
          </a:prstGeom>
          <a:solidFill>
            <a:srgbClr val="B11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bwMode="ltGray">
          <a:xfrm>
            <a:off x="655320" y="468361"/>
            <a:ext cx="10881360" cy="685800"/>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61639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8" name="Content Placeholder 2"/>
          <p:cNvSpPr>
            <a:spLocks noGrp="1"/>
          </p:cNvSpPr>
          <p:nvPr>
            <p:ph idx="4294967295"/>
          </p:nvPr>
        </p:nvSpPr>
        <p:spPr>
          <a:xfrm>
            <a:off x="699880" y="1438063"/>
            <a:ext cx="10813149" cy="4674980"/>
          </a:xfrm>
        </p:spPr>
        <p:txBody>
          <a:bodyPr/>
          <a:lstStyle>
            <a:lvl1pPr>
              <a:lnSpc>
                <a:spcPct val="95000"/>
              </a:lnSpc>
              <a:defRPr/>
            </a:lvl1pPr>
          </a:lstStyle>
          <a:p>
            <a:pPr lvl="0"/>
            <a:r>
              <a:rPr lang="en-US" dirty="0"/>
              <a:t>Edit Master text styles</a:t>
            </a:r>
          </a:p>
        </p:txBody>
      </p:sp>
      <p:sp>
        <p:nvSpPr>
          <p:cNvPr id="2" name="Title 1"/>
          <p:cNvSpPr>
            <a:spLocks noGrp="1"/>
          </p:cNvSpPr>
          <p:nvPr>
            <p:ph type="title"/>
          </p:nvPr>
        </p:nvSpPr>
        <p:spPr>
          <a:xfrm>
            <a:off x="699880" y="119270"/>
            <a:ext cx="10780707" cy="1318793"/>
          </a:xfrm>
        </p:spPr>
        <p:txBody>
          <a:bodyPr>
            <a:normAutofit/>
          </a:bodyPr>
          <a:lstStyle>
            <a:lvl1pPr>
              <a:lnSpc>
                <a:spcPct val="75000"/>
              </a:lnSpc>
              <a:defRPr sz="4000" b="0" i="0" baseline="0">
                <a:solidFill>
                  <a:schemeClr val="tx2"/>
                </a:solidFill>
              </a:defRPr>
            </a:lvl1pPr>
          </a:lstStyle>
          <a:p>
            <a:r>
              <a:rPr lang="en-US" dirty="0"/>
              <a:t>Click to edit Master title style</a:t>
            </a:r>
          </a:p>
        </p:txBody>
      </p:sp>
      <p:sp>
        <p:nvSpPr>
          <p:cNvPr id="10" name="Slide Number Placeholder 3">
            <a:extLst>
              <a:ext uri="{FF2B5EF4-FFF2-40B4-BE49-F238E27FC236}">
                <a16:creationId xmlns:a16="http://schemas.microsoft.com/office/drawing/2014/main" id="{3C6FDC7A-7CE4-9C46-B108-EE7BE450FCFA}"/>
              </a:ext>
            </a:extLst>
          </p:cNvPr>
          <p:cNvSpPr txBox="1">
            <a:spLocks/>
          </p:cNvSpPr>
          <p:nvPr userDrawn="1"/>
        </p:nvSpPr>
        <p:spPr>
          <a:xfrm>
            <a:off x="4572524" y="6429719"/>
            <a:ext cx="2844800" cy="366183"/>
          </a:xfrm>
          <a:prstGeom prst="rect">
            <a:avLst/>
          </a:prstGeom>
        </p:spPr>
        <p:txBody>
          <a:bodyPr vert="horz" lIns="91440" tIns="45720" rIns="91440" bIns="45720" rtlCol="0" anchor="ctr"/>
          <a:lstStyle>
            <a:defPPr>
              <a:defRPr lang="en-US"/>
            </a:defPPr>
            <a:lvl1pPr marL="0" algn="ctr" defTabSz="609585" rtl="0" eaLnBrk="1" latinLnBrk="0" hangingPunct="1">
              <a:defRPr sz="1800" b="1" i="1" kern="1200">
                <a:solidFill>
                  <a:schemeClr val="accent6"/>
                </a:solidFill>
                <a:latin typeface="Calibri"/>
                <a:ea typeface="+mn-ea"/>
                <a:cs typeface="Calibri"/>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dirty="0">
                <a:solidFill>
                  <a:schemeClr val="bg1"/>
                </a:solidFill>
              </a:rPr>
              <a:t>/</a:t>
            </a:r>
            <a:r>
              <a:rPr lang="en-US" dirty="0"/>
              <a:t> </a:t>
            </a:r>
            <a:fld id="{B8544877-F3A8-CE46-A6B4-1CFDD9336978}" type="slidenum">
              <a:rPr lang="en-US" smtClean="0"/>
              <a:pPr/>
              <a:t>‹#›</a:t>
            </a:fld>
            <a:r>
              <a:rPr lang="en-US" dirty="0"/>
              <a:t> </a:t>
            </a:r>
            <a:r>
              <a:rPr lang="en-US" dirty="0">
                <a:solidFill>
                  <a:schemeClr val="bg1"/>
                </a:solidFill>
              </a:rPr>
              <a:t>/</a:t>
            </a:r>
          </a:p>
        </p:txBody>
      </p:sp>
    </p:spTree>
    <p:extLst>
      <p:ext uri="{BB962C8B-B14F-4D97-AF65-F5344CB8AC3E}">
        <p14:creationId xmlns:p14="http://schemas.microsoft.com/office/powerpoint/2010/main" val="33726999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ontent slide alternate (text or photo)">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B7382A-D438-0A47-9DAF-817EB81525BE}"/>
              </a:ext>
            </a:extLst>
          </p:cNvPr>
          <p:cNvSpPr/>
          <p:nvPr userDrawn="1"/>
        </p:nvSpPr>
        <p:spPr>
          <a:xfrm>
            <a:off x="0" y="0"/>
            <a:ext cx="3855027" cy="649703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E3B5C85-A284-0D46-B41A-B40D230B7435}"/>
              </a:ext>
            </a:extLst>
          </p:cNvPr>
          <p:cNvPicPr>
            <a:picLocks noChangeAspect="1"/>
          </p:cNvPicPr>
          <p:nvPr userDrawn="1"/>
        </p:nvPicPr>
        <p:blipFill>
          <a:blip r:embed="rId2"/>
          <a:stretch>
            <a:fillRect/>
          </a:stretch>
        </p:blipFill>
        <p:spPr>
          <a:xfrm>
            <a:off x="-1924" y="6398888"/>
            <a:ext cx="12193924" cy="457908"/>
          </a:xfrm>
          <a:prstGeom prst="rect">
            <a:avLst/>
          </a:prstGeom>
        </p:spPr>
      </p:pic>
      <p:sp>
        <p:nvSpPr>
          <p:cNvPr id="9" name="TextBox 8">
            <a:extLst>
              <a:ext uri="{FF2B5EF4-FFF2-40B4-BE49-F238E27FC236}">
                <a16:creationId xmlns:a16="http://schemas.microsoft.com/office/drawing/2014/main" id="{1E0A7F34-C739-D948-B168-8BD83620564C}"/>
              </a:ext>
            </a:extLst>
          </p:cNvPr>
          <p:cNvSpPr txBox="1"/>
          <p:nvPr userDrawn="1"/>
        </p:nvSpPr>
        <p:spPr>
          <a:xfrm>
            <a:off x="7867024" y="6497037"/>
            <a:ext cx="3924300" cy="261610"/>
          </a:xfrm>
          <a:prstGeom prst="rect">
            <a:avLst/>
          </a:prstGeom>
          <a:noFill/>
        </p:spPr>
        <p:txBody>
          <a:bodyPr wrap="square" rtlCol="0">
            <a:spAutoFit/>
          </a:bodyPr>
          <a:lstStyle/>
          <a:p>
            <a:pPr algn="r"/>
            <a:r>
              <a:rPr lang="en-US" sz="1050" dirty="0"/>
              <a:t>© 2021 RSA Conference. All rights reserved.</a:t>
            </a:r>
          </a:p>
        </p:txBody>
      </p:sp>
      <p:pic>
        <p:nvPicPr>
          <p:cNvPr id="10" name="Picture 9">
            <a:extLst>
              <a:ext uri="{FF2B5EF4-FFF2-40B4-BE49-F238E27FC236}">
                <a16:creationId xmlns:a16="http://schemas.microsoft.com/office/drawing/2014/main" id="{79E8C510-42A4-EB49-8102-C76C0D911DCE}"/>
              </a:ext>
            </a:extLst>
          </p:cNvPr>
          <p:cNvPicPr>
            <a:picLocks noChangeAspect="1"/>
          </p:cNvPicPr>
          <p:nvPr userDrawn="1"/>
        </p:nvPicPr>
        <p:blipFill>
          <a:blip r:embed="rId3"/>
          <a:stretch>
            <a:fillRect/>
          </a:stretch>
        </p:blipFill>
        <p:spPr>
          <a:xfrm>
            <a:off x="307561" y="6520227"/>
            <a:ext cx="1978152" cy="201168"/>
          </a:xfrm>
          <a:prstGeom prst="rect">
            <a:avLst/>
          </a:prstGeom>
        </p:spPr>
      </p:pic>
      <p:sp>
        <p:nvSpPr>
          <p:cNvPr id="8" name="Content Placeholder 3"/>
          <p:cNvSpPr>
            <a:spLocks noGrp="1"/>
          </p:cNvSpPr>
          <p:nvPr>
            <p:ph sz="half" idx="2"/>
          </p:nvPr>
        </p:nvSpPr>
        <p:spPr>
          <a:xfrm>
            <a:off x="3868280" y="1"/>
            <a:ext cx="8323720" cy="6406528"/>
          </a:xfrm>
          <a:prstGeom prst="rect">
            <a:avLst/>
          </a:prstGeom>
        </p:spPr>
        <p:txBody>
          <a:bodyPr lIns="457200" tIns="365760" rIns="274320" bIns="274320"/>
          <a:lstStyle>
            <a:lvl1pPr indent="-304792">
              <a:lnSpc>
                <a:spcPct val="95000"/>
              </a:lnSpc>
              <a:spcAft>
                <a:spcPts val="0"/>
              </a:spcAft>
              <a:defRPr sz="2900"/>
            </a:lvl1pPr>
            <a:lvl2pPr marL="609585" indent="-280409">
              <a:lnSpc>
                <a:spcPct val="95000"/>
              </a:lnSpc>
              <a:spcAft>
                <a:spcPts val="0"/>
              </a:spcAft>
              <a:defRPr sz="2700"/>
            </a:lvl2pPr>
            <a:lvl3pPr marL="914377" indent="-268217">
              <a:lnSpc>
                <a:spcPct val="95000"/>
              </a:lnSpc>
              <a:spcAft>
                <a:spcPts val="0"/>
              </a:spcAft>
              <a:defRPr sz="2500"/>
            </a:lvl3pPr>
            <a:lvl4pPr marL="1219170" indent="-256026">
              <a:lnSpc>
                <a:spcPct val="95000"/>
              </a:lnSpc>
              <a:spcAft>
                <a:spcPts val="0"/>
              </a:spcAft>
              <a:defRPr sz="2300"/>
            </a:lvl4pPr>
            <a:lvl5pPr marL="1523962" indent="-243834">
              <a:lnSpc>
                <a:spcPct val="95000"/>
              </a:lnSpc>
              <a:spcAft>
                <a:spcPts val="0"/>
              </a:spcAft>
              <a:defRPr sz="2100"/>
            </a:lvl5pPr>
            <a:lvl6pPr>
              <a:defRPr sz="2133"/>
            </a:lvl6pPr>
            <a:lvl7pPr>
              <a:defRPr sz="2133"/>
            </a:lvl7pPr>
            <a:lvl8pPr>
              <a:defRPr sz="2133"/>
            </a:lvl8pPr>
            <a:lvl9pPr>
              <a:defRPr sz="2133"/>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a:extLst>
              <a:ext uri="{FF2B5EF4-FFF2-40B4-BE49-F238E27FC236}">
                <a16:creationId xmlns:a16="http://schemas.microsoft.com/office/drawing/2014/main" id="{055F37BC-AAA6-C14B-BCE7-12C7D94D2181}"/>
              </a:ext>
            </a:extLst>
          </p:cNvPr>
          <p:cNvSpPr txBox="1">
            <a:spLocks/>
          </p:cNvSpPr>
          <p:nvPr userDrawn="1"/>
        </p:nvSpPr>
        <p:spPr>
          <a:xfrm>
            <a:off x="4572524" y="6429719"/>
            <a:ext cx="2844800" cy="366183"/>
          </a:xfrm>
          <a:prstGeom prst="rect">
            <a:avLst/>
          </a:prstGeom>
        </p:spPr>
        <p:txBody>
          <a:bodyPr vert="horz" lIns="91440" tIns="45720" rIns="91440" bIns="45720" rtlCol="0" anchor="ctr"/>
          <a:lstStyle>
            <a:defPPr>
              <a:defRPr lang="en-US"/>
            </a:defPPr>
            <a:lvl1pPr marL="0" algn="ctr" defTabSz="609585" rtl="0" eaLnBrk="1" latinLnBrk="0" hangingPunct="1">
              <a:defRPr sz="1800" b="1" i="1" kern="1200">
                <a:solidFill>
                  <a:schemeClr val="accent6"/>
                </a:solidFill>
                <a:latin typeface="Calibri"/>
                <a:ea typeface="+mn-ea"/>
                <a:cs typeface="Calibri"/>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dirty="0">
                <a:solidFill>
                  <a:schemeClr val="bg1"/>
                </a:solidFill>
              </a:rPr>
              <a:t>/</a:t>
            </a:r>
            <a:r>
              <a:rPr lang="en-US" dirty="0"/>
              <a:t> </a:t>
            </a:r>
            <a:fld id="{B8544877-F3A8-CE46-A6B4-1CFDD9336978}" type="slidenum">
              <a:rPr lang="en-US" smtClean="0"/>
              <a:pPr/>
              <a:t>‹#›</a:t>
            </a:fld>
            <a:r>
              <a:rPr lang="en-US" dirty="0"/>
              <a:t> </a:t>
            </a:r>
            <a:r>
              <a:rPr lang="en-US" dirty="0">
                <a:solidFill>
                  <a:schemeClr val="bg1"/>
                </a:solidFill>
              </a:rPr>
              <a:t>/</a:t>
            </a:r>
          </a:p>
        </p:txBody>
      </p:sp>
      <p:sp>
        <p:nvSpPr>
          <p:cNvPr id="13" name="Text Placeholder 5">
            <a:extLst>
              <a:ext uri="{FF2B5EF4-FFF2-40B4-BE49-F238E27FC236}">
                <a16:creationId xmlns:a16="http://schemas.microsoft.com/office/drawing/2014/main" id="{7D43632A-8AD8-0B4D-9F8D-2A7CD835F5D9}"/>
              </a:ext>
            </a:extLst>
          </p:cNvPr>
          <p:cNvSpPr>
            <a:spLocks noGrp="1"/>
          </p:cNvSpPr>
          <p:nvPr>
            <p:ph type="body" sz="quarter" idx="10"/>
          </p:nvPr>
        </p:nvSpPr>
        <p:spPr>
          <a:xfrm>
            <a:off x="302316" y="3796334"/>
            <a:ext cx="3381788" cy="2217318"/>
          </a:xfrm>
        </p:spPr>
        <p:txBody>
          <a:bodyPr>
            <a:noAutofit/>
          </a:bodyPr>
          <a:lstStyle>
            <a:lvl1pPr marL="0" indent="0">
              <a:buFontTx/>
              <a:buNone/>
              <a:defRPr sz="2600" b="1">
                <a:solidFill>
                  <a:schemeClr val="bg1"/>
                </a:solidFill>
              </a:defRPr>
            </a:lvl1pPr>
            <a:lvl2pPr marL="329176" indent="0">
              <a:buFontTx/>
              <a:buNone/>
              <a:defRPr sz="2300" b="1">
                <a:solidFill>
                  <a:schemeClr val="bg1"/>
                </a:solidFill>
              </a:defRPr>
            </a:lvl2pPr>
            <a:lvl3pPr marL="646160" indent="0">
              <a:buFontTx/>
              <a:buNone/>
              <a:defRPr sz="2000" b="1">
                <a:solidFill>
                  <a:schemeClr val="bg1"/>
                </a:solidFill>
              </a:defRPr>
            </a:lvl3pPr>
            <a:lvl4pPr marL="963144" indent="0">
              <a:buFontTx/>
              <a:buNone/>
              <a:defRPr sz="1800" b="1">
                <a:solidFill>
                  <a:schemeClr val="bg1"/>
                </a:solidFill>
              </a:defRPr>
            </a:lvl4pPr>
            <a:lvl5pPr marL="1280128" indent="0">
              <a:buFontTx/>
              <a:buNone/>
              <a:defRPr sz="1600" b="1">
                <a:solidFill>
                  <a:schemeClr val="bg1"/>
                </a:solidFill>
              </a:defRPr>
            </a:lvl5pPr>
          </a:lstStyle>
          <a:p>
            <a:pPr lvl="0"/>
            <a:r>
              <a:rPr lang="en-US" dirty="0"/>
              <a:t>Edit Master text styles</a:t>
            </a:r>
          </a:p>
        </p:txBody>
      </p:sp>
      <p:sp>
        <p:nvSpPr>
          <p:cNvPr id="14" name="Text Placeholder 5">
            <a:extLst>
              <a:ext uri="{FF2B5EF4-FFF2-40B4-BE49-F238E27FC236}">
                <a16:creationId xmlns:a16="http://schemas.microsoft.com/office/drawing/2014/main" id="{4174C0EF-3EED-3048-A6BE-087D28BFC81C}"/>
              </a:ext>
            </a:extLst>
          </p:cNvPr>
          <p:cNvSpPr>
            <a:spLocks noGrp="1"/>
          </p:cNvSpPr>
          <p:nvPr>
            <p:ph type="body" sz="quarter" idx="11"/>
          </p:nvPr>
        </p:nvSpPr>
        <p:spPr>
          <a:xfrm>
            <a:off x="302316" y="1123122"/>
            <a:ext cx="3381788" cy="2633688"/>
          </a:xfrm>
        </p:spPr>
        <p:txBody>
          <a:bodyPr anchor="ctr" anchorCtr="0">
            <a:noAutofit/>
          </a:bodyPr>
          <a:lstStyle>
            <a:lvl1pPr marL="0" indent="0">
              <a:buFontTx/>
              <a:buNone/>
              <a:defRPr sz="3600" b="1" cap="all" baseline="0">
                <a:solidFill>
                  <a:schemeClr val="bg1"/>
                </a:solidFill>
              </a:defRPr>
            </a:lvl1pPr>
            <a:lvl2pPr marL="329176" indent="0">
              <a:buFontTx/>
              <a:buNone/>
              <a:defRPr sz="2300" b="1">
                <a:solidFill>
                  <a:schemeClr val="bg1"/>
                </a:solidFill>
              </a:defRPr>
            </a:lvl2pPr>
            <a:lvl3pPr marL="646160" indent="0">
              <a:buFontTx/>
              <a:buNone/>
              <a:defRPr sz="2000" b="1">
                <a:solidFill>
                  <a:schemeClr val="bg1"/>
                </a:solidFill>
              </a:defRPr>
            </a:lvl3pPr>
            <a:lvl4pPr marL="963144" indent="0">
              <a:buFontTx/>
              <a:buNone/>
              <a:defRPr sz="1800" b="1">
                <a:solidFill>
                  <a:schemeClr val="bg1"/>
                </a:solidFill>
              </a:defRPr>
            </a:lvl4pPr>
            <a:lvl5pPr marL="1280128" indent="0">
              <a:buFontTx/>
              <a:buNone/>
              <a:defRPr sz="1600" b="1">
                <a:solidFill>
                  <a:schemeClr val="bg1"/>
                </a:solidFill>
              </a:defRPr>
            </a:lvl5pPr>
          </a:lstStyle>
          <a:p>
            <a:pPr lvl="0"/>
            <a:r>
              <a:rPr lang="en-US" dirty="0"/>
              <a:t>Edit Master text styles</a:t>
            </a:r>
          </a:p>
        </p:txBody>
      </p:sp>
      <p:pic>
        <p:nvPicPr>
          <p:cNvPr id="12" name="Picture 11">
            <a:extLst>
              <a:ext uri="{FF2B5EF4-FFF2-40B4-BE49-F238E27FC236}">
                <a16:creationId xmlns:a16="http://schemas.microsoft.com/office/drawing/2014/main" id="{57C5F4D1-7783-C441-8A10-0932046243B4}"/>
              </a:ext>
            </a:extLst>
          </p:cNvPr>
          <p:cNvPicPr>
            <a:picLocks noChangeAspect="1"/>
          </p:cNvPicPr>
          <p:nvPr userDrawn="1"/>
        </p:nvPicPr>
        <p:blipFill>
          <a:blip r:embed="rId4"/>
          <a:stretch>
            <a:fillRect/>
          </a:stretch>
        </p:blipFill>
        <p:spPr>
          <a:xfrm>
            <a:off x="10811973" y="5749047"/>
            <a:ext cx="1247495" cy="581734"/>
          </a:xfrm>
          <a:prstGeom prst="rect">
            <a:avLst/>
          </a:prstGeom>
        </p:spPr>
      </p:pic>
    </p:spTree>
    <p:extLst>
      <p:ext uri="{BB962C8B-B14F-4D97-AF65-F5344CB8AC3E}">
        <p14:creationId xmlns:p14="http://schemas.microsoft.com/office/powerpoint/2010/main" val="1275519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ans_course-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1800">
                <a:solidFill>
                  <a:schemeClr val="bg1"/>
                </a:solidFill>
                <a:latin typeface="Gill Sans MT" panose="020B0502020104020203" pitchFamily="34" charset="0"/>
              </a:defRPr>
            </a:lvl1pPr>
          </a:lstStyle>
          <a:p>
            <a:r>
              <a:rPr lang="en-US" dirty="0"/>
              <a:t>SANS Purple Team</a:t>
            </a:r>
          </a:p>
        </p:txBody>
      </p:sp>
      <p:sp>
        <p:nvSpPr>
          <p:cNvPr id="7" name="Text Placeholder 6"/>
          <p:cNvSpPr>
            <a:spLocks noGrp="1"/>
          </p:cNvSpPr>
          <p:nvPr>
            <p:ph type="body" sz="quarter" idx="13"/>
          </p:nvPr>
        </p:nvSpPr>
        <p:spPr>
          <a:xfrm>
            <a:off x="2398643" y="1921568"/>
            <a:ext cx="9184987" cy="2279373"/>
          </a:xfrm>
        </p:spPr>
        <p:txBody>
          <a:bodyPr/>
          <a:lstStyle>
            <a:lvl1pPr>
              <a:defRPr sz="6000">
                <a:latin typeface="+mj-lt"/>
                <a:ea typeface="Verdana" panose="020B0604030504040204" pitchFamily="34" charset="0"/>
                <a:cs typeface="Verdana" panose="020B0604030504040204" pitchFamily="34" charset="0"/>
              </a:defRPr>
            </a:lvl1pPr>
          </a:lstStyle>
          <a:p>
            <a:pPr lvl="0"/>
            <a:r>
              <a:rPr lang="en-US"/>
              <a:t>Click to edit Master text styles</a:t>
            </a:r>
          </a:p>
        </p:txBody>
      </p:sp>
      <p:sp>
        <p:nvSpPr>
          <p:cNvPr id="9" name="Text Placeholder 8"/>
          <p:cNvSpPr>
            <a:spLocks noGrp="1"/>
          </p:cNvSpPr>
          <p:nvPr>
            <p:ph type="body" sz="quarter" idx="14"/>
          </p:nvPr>
        </p:nvSpPr>
        <p:spPr>
          <a:xfrm>
            <a:off x="471488" y="5146469"/>
            <a:ext cx="11247437" cy="1003300"/>
          </a:xfrm>
        </p:spPr>
        <p:txBody>
          <a:bodyPr/>
          <a:lstStyle>
            <a:lvl1pPr algn="ctr">
              <a:defRPr sz="1400" b="0" i="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1pPr>
            <a:lvl2pPr algn="ctr">
              <a:defRPr sz="900" b="0" i="0">
                <a:solidFill>
                  <a:schemeClr val="tx1"/>
                </a:solidFill>
                <a:latin typeface="Gill Sans MT" charset="0"/>
                <a:ea typeface="Gill Sans MT" charset="0"/>
                <a:cs typeface="Gill Sans MT" charset="0"/>
              </a:defRPr>
            </a:lvl2pPr>
            <a:lvl3pPr algn="ctr">
              <a:defRPr sz="900" b="0" i="0">
                <a:solidFill>
                  <a:schemeClr val="tx1"/>
                </a:solidFill>
                <a:latin typeface="Gill Sans MT" charset="0"/>
                <a:ea typeface="Gill Sans MT" charset="0"/>
                <a:cs typeface="Gill Sans MT" charset="0"/>
              </a:defRPr>
            </a:lvl3pPr>
            <a:lvl4pPr algn="ctr">
              <a:defRPr sz="900" b="0" i="0">
                <a:solidFill>
                  <a:schemeClr val="tx1"/>
                </a:solidFill>
                <a:latin typeface="Gill Sans MT" charset="0"/>
                <a:ea typeface="Gill Sans MT" charset="0"/>
                <a:cs typeface="Gill Sans MT" charset="0"/>
              </a:defRPr>
            </a:lvl4pPr>
            <a:lvl5pPr algn="ctr">
              <a:defRPr sz="900" b="0" i="0">
                <a:solidFill>
                  <a:schemeClr val="tx1"/>
                </a:solidFill>
                <a:latin typeface="Gill Sans MT" charset="0"/>
                <a:ea typeface="Gill Sans MT" charset="0"/>
                <a:cs typeface="Gill Sans MT" charset="0"/>
              </a:defRPr>
            </a:lvl5pPr>
          </a:lstStyle>
          <a:p>
            <a:pPr lvl="0"/>
            <a:r>
              <a:rPr lang="en-US"/>
              <a:t>Click to edit Master text styles</a:t>
            </a:r>
          </a:p>
        </p:txBody>
      </p:sp>
    </p:spTree>
    <p:extLst>
      <p:ext uri="{BB962C8B-B14F-4D97-AF65-F5344CB8AC3E}">
        <p14:creationId xmlns:p14="http://schemas.microsoft.com/office/powerpoint/2010/main" val="3608196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sans_course-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1800">
                <a:solidFill>
                  <a:schemeClr val="bg1"/>
                </a:solidFill>
                <a:latin typeface="Gill Sans MT" panose="020B0502020104020203" pitchFamily="34" charset="0"/>
              </a:defRPr>
            </a:lvl1pPr>
          </a:lstStyle>
          <a:p>
            <a:r>
              <a:rPr lang="en-US" dirty="0"/>
              <a:t>SANS Purple Team</a:t>
            </a:r>
          </a:p>
        </p:txBody>
      </p:sp>
      <p:sp>
        <p:nvSpPr>
          <p:cNvPr id="7" name="Text Placeholder 6"/>
          <p:cNvSpPr>
            <a:spLocks noGrp="1"/>
          </p:cNvSpPr>
          <p:nvPr>
            <p:ph type="body" sz="quarter" idx="13"/>
          </p:nvPr>
        </p:nvSpPr>
        <p:spPr>
          <a:xfrm>
            <a:off x="2398643" y="1921568"/>
            <a:ext cx="9184987" cy="2279373"/>
          </a:xfrm>
        </p:spPr>
        <p:txBody>
          <a:bodyPr/>
          <a:lstStyle>
            <a:lvl1pPr>
              <a:defRPr sz="6000">
                <a:latin typeface="+mj-lt"/>
                <a:ea typeface="Verdana" panose="020B0604030504040204" pitchFamily="34" charset="0"/>
                <a:cs typeface="Verdana" panose="020B0604030504040204" pitchFamily="34" charset="0"/>
              </a:defRPr>
            </a:lvl1pPr>
          </a:lstStyle>
          <a:p>
            <a:pPr lvl="0"/>
            <a:r>
              <a:rPr lang="en-US"/>
              <a:t>Click to edit Master text styles</a:t>
            </a:r>
          </a:p>
        </p:txBody>
      </p:sp>
      <p:sp>
        <p:nvSpPr>
          <p:cNvPr id="9" name="Text Placeholder 8"/>
          <p:cNvSpPr>
            <a:spLocks noGrp="1"/>
          </p:cNvSpPr>
          <p:nvPr>
            <p:ph type="body" sz="quarter" idx="14"/>
          </p:nvPr>
        </p:nvSpPr>
        <p:spPr>
          <a:xfrm>
            <a:off x="471488" y="5146469"/>
            <a:ext cx="11247437" cy="1003300"/>
          </a:xfrm>
        </p:spPr>
        <p:txBody>
          <a:bodyPr/>
          <a:lstStyle>
            <a:lvl1pPr algn="ctr">
              <a:defRPr sz="1400" b="0" i="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1pPr>
            <a:lvl2pPr algn="ctr">
              <a:defRPr sz="900" b="0" i="0">
                <a:solidFill>
                  <a:schemeClr val="tx1"/>
                </a:solidFill>
                <a:latin typeface="Gill Sans MT" charset="0"/>
                <a:ea typeface="Gill Sans MT" charset="0"/>
                <a:cs typeface="Gill Sans MT" charset="0"/>
              </a:defRPr>
            </a:lvl2pPr>
            <a:lvl3pPr algn="ctr">
              <a:defRPr sz="900" b="0" i="0">
                <a:solidFill>
                  <a:schemeClr val="tx1"/>
                </a:solidFill>
                <a:latin typeface="Gill Sans MT" charset="0"/>
                <a:ea typeface="Gill Sans MT" charset="0"/>
                <a:cs typeface="Gill Sans MT" charset="0"/>
              </a:defRPr>
            </a:lvl3pPr>
            <a:lvl4pPr algn="ctr">
              <a:defRPr sz="900" b="0" i="0">
                <a:solidFill>
                  <a:schemeClr val="tx1"/>
                </a:solidFill>
                <a:latin typeface="Gill Sans MT" charset="0"/>
                <a:ea typeface="Gill Sans MT" charset="0"/>
                <a:cs typeface="Gill Sans MT" charset="0"/>
              </a:defRPr>
            </a:lvl4pPr>
            <a:lvl5pPr algn="ctr">
              <a:defRPr sz="900" b="0" i="0">
                <a:solidFill>
                  <a:schemeClr val="tx1"/>
                </a:solidFill>
                <a:latin typeface="Gill Sans MT" charset="0"/>
                <a:ea typeface="Gill Sans MT" charset="0"/>
                <a:cs typeface="Gill Sans MT" charset="0"/>
              </a:defRPr>
            </a:lvl5pPr>
          </a:lstStyle>
          <a:p>
            <a:pPr lvl="0"/>
            <a:r>
              <a:rPr lang="en-US"/>
              <a:t>Click to edit Master text styles</a:t>
            </a:r>
          </a:p>
        </p:txBody>
      </p:sp>
    </p:spTree>
    <p:extLst>
      <p:ext uri="{BB962C8B-B14F-4D97-AF65-F5344CB8AC3E}">
        <p14:creationId xmlns:p14="http://schemas.microsoft.com/office/powerpoint/2010/main" val="550865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ans_single-text_subtitle">
    <p:spTree>
      <p:nvGrpSpPr>
        <p:cNvPr id="1" name=""/>
        <p:cNvGrpSpPr/>
        <p:nvPr/>
      </p:nvGrpSpPr>
      <p:grpSpPr>
        <a:xfrm>
          <a:off x="0" y="0"/>
          <a:ext cx="0" cy="0"/>
          <a:chOff x="0" y="0"/>
          <a:chExt cx="0" cy="0"/>
        </a:xfrm>
      </p:grpSpPr>
      <p:sp>
        <p:nvSpPr>
          <p:cNvPr id="9" name="Rectangle 8"/>
          <p:cNvSpPr/>
          <p:nvPr userDrawn="1"/>
        </p:nvSpPr>
        <p:spPr>
          <a:xfrm>
            <a:off x="472440" y="475840"/>
            <a:ext cx="11247120" cy="685800"/>
          </a:xfrm>
          <a:prstGeom prst="rect">
            <a:avLst/>
          </a:prstGeom>
          <a:solidFill>
            <a:srgbClr val="B11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655320" y="475841"/>
            <a:ext cx="10881360" cy="685800"/>
          </a:xfrm>
          <a:solidFill>
            <a:srgbClr val="B11116"/>
          </a:solidFill>
        </p:spPr>
        <p:txBody>
          <a:bodyPr anchor="ctr" anchorCtr="0"/>
          <a:lstStyle>
            <a:lvl1pPr algn="l">
              <a:defRPr sz="1800">
                <a:solidFill>
                  <a:schemeClr val="bg1"/>
                </a:solidFill>
              </a:defRPr>
            </a:lvl1pPr>
          </a:lstStyle>
          <a:p>
            <a:r>
              <a:rPr lang="en-US"/>
              <a:t>CLICK TO EDIT MASTER TITLE STYLE</a:t>
            </a:r>
          </a:p>
        </p:txBody>
      </p:sp>
      <p:sp>
        <p:nvSpPr>
          <p:cNvPr id="3" name="Subtitle 2"/>
          <p:cNvSpPr>
            <a:spLocks noGrp="1"/>
          </p:cNvSpPr>
          <p:nvPr>
            <p:ph type="subTitle" idx="1"/>
          </p:nvPr>
        </p:nvSpPr>
        <p:spPr>
          <a:xfrm>
            <a:off x="655320" y="1499777"/>
            <a:ext cx="10881360" cy="589935"/>
          </a:xfrm>
        </p:spPr>
        <p:txBody>
          <a:bodyPr/>
          <a:lstStyle>
            <a:lvl1pPr marL="0" indent="0" algn="l">
              <a:buNone/>
              <a:defRPr sz="2800" b="1" i="0">
                <a:latin typeface="Gill Sans MT" charset="0"/>
                <a:ea typeface="Gill Sans MT" charset="0"/>
                <a:cs typeface="Gill Sans M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Text Placeholder 7"/>
          <p:cNvSpPr>
            <a:spLocks noGrp="1"/>
          </p:cNvSpPr>
          <p:nvPr>
            <p:ph type="body" sz="quarter" idx="13"/>
          </p:nvPr>
        </p:nvSpPr>
        <p:spPr>
          <a:xfrm>
            <a:off x="655320" y="2256503"/>
            <a:ext cx="10881360" cy="37172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03736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sans_text_pictur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B11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bwMode="ltGray">
          <a:xfrm>
            <a:off x="655320" y="475840"/>
            <a:ext cx="10881360" cy="667160"/>
          </a:xfrm>
        </p:spPr>
        <p:txBody>
          <a:bodyPr vert="horz" lIns="91440" tIns="64008" rIns="91440" bIns="0" rtlCol="0" anchor="ctr">
            <a:noAutofit/>
          </a:bodyPr>
          <a:lstStyle>
            <a:lvl1pPr>
              <a:defRPr lang="en-US" dirty="0">
                <a:solidFill>
                  <a:schemeClr val="bg1"/>
                </a:solidFill>
              </a:defRPr>
            </a:lvl1pPr>
          </a:lstStyle>
          <a:p>
            <a:pPr lvl="0"/>
            <a:r>
              <a:rPr lang="en-US"/>
              <a:t>CLICK TO EDIT MASTER TITLE STYLE</a:t>
            </a:r>
          </a:p>
        </p:txBody>
      </p:sp>
      <p:sp>
        <p:nvSpPr>
          <p:cNvPr id="3" name="Picture Placeholder 2"/>
          <p:cNvSpPr>
            <a:spLocks noGrp="1"/>
          </p:cNvSpPr>
          <p:nvPr>
            <p:ph type="pic" idx="1"/>
          </p:nvPr>
        </p:nvSpPr>
        <p:spPr>
          <a:xfrm>
            <a:off x="5191432" y="1593850"/>
            <a:ext cx="6163956" cy="44087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 Placeholder 8"/>
          <p:cNvSpPr>
            <a:spLocks noGrp="1"/>
          </p:cNvSpPr>
          <p:nvPr>
            <p:ph type="body" sz="quarter" idx="13"/>
          </p:nvPr>
        </p:nvSpPr>
        <p:spPr>
          <a:xfrm>
            <a:off x="655320" y="1593850"/>
            <a:ext cx="4240530" cy="44087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813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urple Unicorn Content Slide">
  <p:cSld name="Purple Unicorn Content Slide">
    <p:spTree>
      <p:nvGrpSpPr>
        <p:cNvPr id="1" name="Shape 40"/>
        <p:cNvGrpSpPr/>
        <p:nvPr/>
      </p:nvGrpSpPr>
      <p:grpSpPr>
        <a:xfrm>
          <a:off x="0" y="0"/>
          <a:ext cx="0" cy="0"/>
          <a:chOff x="0" y="0"/>
          <a:chExt cx="0" cy="0"/>
        </a:xfrm>
      </p:grpSpPr>
      <p:sp>
        <p:nvSpPr>
          <p:cNvPr id="41" name="Google Shape;41;p8"/>
          <p:cNvSpPr txBox="1">
            <a:spLocks noGrp="1"/>
          </p:cNvSpPr>
          <p:nvPr>
            <p:ph type="body" idx="1"/>
          </p:nvPr>
        </p:nvSpPr>
        <p:spPr>
          <a:xfrm>
            <a:off x="415600" y="1412700"/>
            <a:ext cx="11360800" cy="488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42" name="Google Shape;42;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b="1">
                <a:latin typeface="Nunito Sans"/>
                <a:ea typeface="Nunito Sans"/>
                <a:cs typeface="Nunito Sans"/>
                <a:sym typeface="Nunito Sans"/>
              </a:defRPr>
            </a:lvl1pPr>
            <a:lvl2pPr lvl="1" rtl="0">
              <a:buNone/>
              <a:defRPr b="1">
                <a:latin typeface="Nunito Sans"/>
                <a:ea typeface="Nunito Sans"/>
                <a:cs typeface="Nunito Sans"/>
                <a:sym typeface="Nunito Sans"/>
              </a:defRPr>
            </a:lvl2pPr>
            <a:lvl3pPr lvl="2" rtl="0">
              <a:buNone/>
              <a:defRPr b="1">
                <a:latin typeface="Nunito Sans"/>
                <a:ea typeface="Nunito Sans"/>
                <a:cs typeface="Nunito Sans"/>
                <a:sym typeface="Nunito Sans"/>
              </a:defRPr>
            </a:lvl3pPr>
            <a:lvl4pPr lvl="3" rtl="0">
              <a:buNone/>
              <a:defRPr b="1">
                <a:latin typeface="Nunito Sans"/>
                <a:ea typeface="Nunito Sans"/>
                <a:cs typeface="Nunito Sans"/>
                <a:sym typeface="Nunito Sans"/>
              </a:defRPr>
            </a:lvl4pPr>
            <a:lvl5pPr lvl="4" rtl="0">
              <a:buNone/>
              <a:defRPr b="1">
                <a:latin typeface="Nunito Sans"/>
                <a:ea typeface="Nunito Sans"/>
                <a:cs typeface="Nunito Sans"/>
                <a:sym typeface="Nunito Sans"/>
              </a:defRPr>
            </a:lvl5pPr>
            <a:lvl6pPr lvl="5" rtl="0">
              <a:buNone/>
              <a:defRPr b="1">
                <a:latin typeface="Nunito Sans"/>
                <a:ea typeface="Nunito Sans"/>
                <a:cs typeface="Nunito Sans"/>
                <a:sym typeface="Nunito Sans"/>
              </a:defRPr>
            </a:lvl6pPr>
            <a:lvl7pPr lvl="6" rtl="0">
              <a:buNone/>
              <a:defRPr b="1">
                <a:latin typeface="Nunito Sans"/>
                <a:ea typeface="Nunito Sans"/>
                <a:cs typeface="Nunito Sans"/>
                <a:sym typeface="Nunito Sans"/>
              </a:defRPr>
            </a:lvl7pPr>
            <a:lvl8pPr lvl="7" rtl="0">
              <a:buNone/>
              <a:defRPr b="1">
                <a:latin typeface="Nunito Sans"/>
                <a:ea typeface="Nunito Sans"/>
                <a:cs typeface="Nunito Sans"/>
                <a:sym typeface="Nunito Sans"/>
              </a:defRPr>
            </a:lvl8pPr>
            <a:lvl9pPr lvl="8" rtl="0">
              <a:buNone/>
              <a:defRPr b="1">
                <a:latin typeface="Nunito Sans"/>
                <a:ea typeface="Nunito Sans"/>
                <a:cs typeface="Nunito Sans"/>
                <a:sym typeface="Nunito Sans"/>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pic>
        <p:nvPicPr>
          <p:cNvPr id="43" name="Google Shape;43;p8"/>
          <p:cNvPicPr preferRelativeResize="0"/>
          <p:nvPr/>
        </p:nvPicPr>
        <p:blipFill>
          <a:blip r:embed="rId2">
            <a:alphaModFix/>
          </a:blip>
          <a:stretch>
            <a:fillRect/>
          </a:stretch>
        </p:blipFill>
        <p:spPr>
          <a:xfrm>
            <a:off x="161067" y="6321234"/>
            <a:ext cx="906565" cy="444503"/>
          </a:xfrm>
          <a:prstGeom prst="rect">
            <a:avLst/>
          </a:prstGeom>
          <a:noFill/>
          <a:ln>
            <a:noFill/>
          </a:ln>
        </p:spPr>
      </p:pic>
      <p:pic>
        <p:nvPicPr>
          <p:cNvPr id="44" name="Google Shape;44;p8"/>
          <p:cNvPicPr preferRelativeResize="0"/>
          <p:nvPr/>
        </p:nvPicPr>
        <p:blipFill>
          <a:blip r:embed="rId3">
            <a:alphaModFix/>
          </a:blip>
          <a:stretch>
            <a:fillRect/>
          </a:stretch>
        </p:blipFill>
        <p:spPr>
          <a:xfrm>
            <a:off x="11362467" y="6037733"/>
            <a:ext cx="312333" cy="524803"/>
          </a:xfrm>
          <a:prstGeom prst="rect">
            <a:avLst/>
          </a:prstGeom>
          <a:noFill/>
          <a:ln>
            <a:noFill/>
          </a:ln>
        </p:spPr>
      </p:pic>
      <p:sp>
        <p:nvSpPr>
          <p:cNvPr id="45" name="Google Shape;45;p8"/>
          <p:cNvSpPr txBox="1">
            <a:spLocks noGrp="1"/>
          </p:cNvSpPr>
          <p:nvPr>
            <p:ph type="title"/>
          </p:nvPr>
        </p:nvSpPr>
        <p:spPr>
          <a:xfrm>
            <a:off x="374000" y="402700"/>
            <a:ext cx="11444000" cy="1010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4000">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46" name="Google Shape;46;p8"/>
          <p:cNvSpPr/>
          <p:nvPr/>
        </p:nvSpPr>
        <p:spPr>
          <a:xfrm>
            <a:off x="933" y="999900"/>
            <a:ext cx="12192000" cy="3372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3200"/>
          </a:p>
        </p:txBody>
      </p:sp>
      <p:pic>
        <p:nvPicPr>
          <p:cNvPr id="47" name="Google Shape;47;p8"/>
          <p:cNvPicPr preferRelativeResize="0"/>
          <p:nvPr/>
        </p:nvPicPr>
        <p:blipFill>
          <a:blip r:embed="rId4">
            <a:alphaModFix/>
          </a:blip>
          <a:stretch>
            <a:fillRect/>
          </a:stretch>
        </p:blipFill>
        <p:spPr>
          <a:xfrm>
            <a:off x="-51267" y="-364466"/>
            <a:ext cx="12294533" cy="1567561"/>
          </a:xfrm>
          <a:prstGeom prst="rect">
            <a:avLst/>
          </a:prstGeom>
          <a:noFill/>
          <a:ln>
            <a:noFill/>
          </a:ln>
        </p:spPr>
      </p:pic>
      <p:sp>
        <p:nvSpPr>
          <p:cNvPr id="48" name="Google Shape;48;p8"/>
          <p:cNvSpPr txBox="1"/>
          <p:nvPr/>
        </p:nvSpPr>
        <p:spPr>
          <a:xfrm>
            <a:off x="7672867" y="6447600"/>
            <a:ext cx="3689600" cy="410393"/>
          </a:xfrm>
          <a:prstGeom prst="rect">
            <a:avLst/>
          </a:prstGeom>
          <a:noFill/>
          <a:ln>
            <a:noFill/>
          </a:ln>
        </p:spPr>
        <p:txBody>
          <a:bodyPr spcFirstLastPara="1" wrap="square" lIns="121900" tIns="121900" rIns="121900" bIns="121900" anchor="t" anchorCtr="0">
            <a:spAutoFit/>
          </a:bodyPr>
          <a:lstStyle/>
          <a:p>
            <a:pPr marL="0" lvl="0" indent="0" algn="r" rtl="0">
              <a:spcBef>
                <a:spcPts val="0"/>
              </a:spcBef>
              <a:spcAft>
                <a:spcPts val="0"/>
              </a:spcAft>
              <a:buNone/>
            </a:pPr>
            <a:r>
              <a:rPr lang="en" sz="1067">
                <a:solidFill>
                  <a:srgbClr val="701C7F"/>
                </a:solidFill>
                <a:latin typeface="Nunito Sans"/>
                <a:ea typeface="Nunito Sans"/>
                <a:cs typeface="Nunito Sans"/>
                <a:sym typeface="Nunito Sans"/>
              </a:rPr>
              <a:t>© COPYRIGHT ALL RIGHTS RESERVED</a:t>
            </a:r>
            <a:endParaRPr sz="1067">
              <a:solidFill>
                <a:srgbClr val="701C7F"/>
              </a:solidFill>
              <a:latin typeface="Nunito Sans"/>
              <a:ea typeface="Nunito Sans"/>
              <a:cs typeface="Nunito Sans"/>
              <a:sym typeface="Nunito Sans"/>
            </a:endParaRPr>
          </a:p>
        </p:txBody>
      </p:sp>
    </p:spTree>
    <p:extLst>
      <p:ext uri="{BB962C8B-B14F-4D97-AF65-F5344CB8AC3E}">
        <p14:creationId xmlns:p14="http://schemas.microsoft.com/office/powerpoint/2010/main" val="47089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ans_blank">
    <p:spTree>
      <p:nvGrpSpPr>
        <p:cNvPr id="1" name=""/>
        <p:cNvGrpSpPr/>
        <p:nvPr/>
      </p:nvGrpSpPr>
      <p:grpSpPr>
        <a:xfrm>
          <a:off x="0" y="0"/>
          <a:ext cx="0" cy="0"/>
          <a:chOff x="0" y="0"/>
          <a:chExt cx="0" cy="0"/>
        </a:xfrm>
      </p:grpSpPr>
      <p:sp>
        <p:nvSpPr>
          <p:cNvPr id="3" name="Slide Number Placeholder 6"/>
          <p:cNvSpPr>
            <a:spLocks noGrp="1"/>
          </p:cNvSpPr>
          <p:nvPr>
            <p:ph type="sldNum" sz="quarter" idx="12"/>
          </p:nvPr>
        </p:nvSpPr>
        <p:spPr>
          <a:xfrm>
            <a:off x="11536681" y="6311902"/>
            <a:ext cx="653796" cy="546101"/>
          </a:xfrm>
          <a:prstGeom prst="rect">
            <a:avLst/>
          </a:prstGeom>
        </p:spPr>
        <p:txBody>
          <a:bodyPr/>
          <a:lstStyle>
            <a:lvl1pPr>
              <a:defRPr/>
            </a:lvl1pPr>
          </a:lstStyle>
          <a:p>
            <a:fld id="{6700107F-007B-0D4F-9017-A9FF1E72DE2E}" type="slidenum">
              <a:rPr lang="en-US" smtClean="0"/>
              <a:pPr/>
              <a:t>‹#›</a:t>
            </a:fld>
            <a:endParaRPr lang="en-US" dirty="0"/>
          </a:p>
        </p:txBody>
      </p:sp>
    </p:spTree>
    <p:extLst>
      <p:ext uri="{BB962C8B-B14F-4D97-AF65-F5344CB8AC3E}">
        <p14:creationId xmlns:p14="http://schemas.microsoft.com/office/powerpoint/2010/main" val="25560008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urple Unicorn Content Slide 2 1">
  <p:cSld name="Purple Unicorn Content Slide 2 1">
    <p:spTree>
      <p:nvGrpSpPr>
        <p:cNvPr id="1" name="Shape 186"/>
        <p:cNvGrpSpPr/>
        <p:nvPr/>
      </p:nvGrpSpPr>
      <p:grpSpPr>
        <a:xfrm>
          <a:off x="0" y="0"/>
          <a:ext cx="0" cy="0"/>
          <a:chOff x="0" y="0"/>
          <a:chExt cx="0" cy="0"/>
        </a:xfrm>
      </p:grpSpPr>
      <p:sp>
        <p:nvSpPr>
          <p:cNvPr id="187" name="Google Shape;187;p36"/>
          <p:cNvSpPr txBox="1">
            <a:spLocks noGrp="1"/>
          </p:cNvSpPr>
          <p:nvPr>
            <p:ph type="body" idx="1"/>
          </p:nvPr>
        </p:nvSpPr>
        <p:spPr>
          <a:xfrm>
            <a:off x="415600" y="1412700"/>
            <a:ext cx="11360800" cy="488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188" name="Google Shape;188;p3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b="1">
                <a:latin typeface="Nunito Sans"/>
                <a:ea typeface="Nunito Sans"/>
                <a:cs typeface="Nunito Sans"/>
                <a:sym typeface="Nunito Sans"/>
              </a:defRPr>
            </a:lvl1pPr>
            <a:lvl2pPr lvl="1" rtl="0">
              <a:buNone/>
              <a:defRPr b="1">
                <a:latin typeface="Nunito Sans"/>
                <a:ea typeface="Nunito Sans"/>
                <a:cs typeface="Nunito Sans"/>
                <a:sym typeface="Nunito Sans"/>
              </a:defRPr>
            </a:lvl2pPr>
            <a:lvl3pPr lvl="2" rtl="0">
              <a:buNone/>
              <a:defRPr b="1">
                <a:latin typeface="Nunito Sans"/>
                <a:ea typeface="Nunito Sans"/>
                <a:cs typeface="Nunito Sans"/>
                <a:sym typeface="Nunito Sans"/>
              </a:defRPr>
            </a:lvl3pPr>
            <a:lvl4pPr lvl="3" rtl="0">
              <a:buNone/>
              <a:defRPr b="1">
                <a:latin typeface="Nunito Sans"/>
                <a:ea typeface="Nunito Sans"/>
                <a:cs typeface="Nunito Sans"/>
                <a:sym typeface="Nunito Sans"/>
              </a:defRPr>
            </a:lvl4pPr>
            <a:lvl5pPr lvl="4" rtl="0">
              <a:buNone/>
              <a:defRPr b="1">
                <a:latin typeface="Nunito Sans"/>
                <a:ea typeface="Nunito Sans"/>
                <a:cs typeface="Nunito Sans"/>
                <a:sym typeface="Nunito Sans"/>
              </a:defRPr>
            </a:lvl5pPr>
            <a:lvl6pPr lvl="5" rtl="0">
              <a:buNone/>
              <a:defRPr b="1">
                <a:latin typeface="Nunito Sans"/>
                <a:ea typeface="Nunito Sans"/>
                <a:cs typeface="Nunito Sans"/>
                <a:sym typeface="Nunito Sans"/>
              </a:defRPr>
            </a:lvl6pPr>
            <a:lvl7pPr lvl="6" rtl="0">
              <a:buNone/>
              <a:defRPr b="1">
                <a:latin typeface="Nunito Sans"/>
                <a:ea typeface="Nunito Sans"/>
                <a:cs typeface="Nunito Sans"/>
                <a:sym typeface="Nunito Sans"/>
              </a:defRPr>
            </a:lvl7pPr>
            <a:lvl8pPr lvl="7" rtl="0">
              <a:buNone/>
              <a:defRPr b="1">
                <a:latin typeface="Nunito Sans"/>
                <a:ea typeface="Nunito Sans"/>
                <a:cs typeface="Nunito Sans"/>
                <a:sym typeface="Nunito Sans"/>
              </a:defRPr>
            </a:lvl8pPr>
            <a:lvl9pPr lvl="8" rtl="0">
              <a:buNone/>
              <a:defRPr b="1">
                <a:latin typeface="Nunito Sans"/>
                <a:ea typeface="Nunito Sans"/>
                <a:cs typeface="Nunito Sans"/>
                <a:sym typeface="Nunito Sans"/>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pic>
        <p:nvPicPr>
          <p:cNvPr id="189" name="Google Shape;189;p36"/>
          <p:cNvPicPr preferRelativeResize="0"/>
          <p:nvPr/>
        </p:nvPicPr>
        <p:blipFill>
          <a:blip r:embed="rId2">
            <a:alphaModFix/>
          </a:blip>
          <a:stretch>
            <a:fillRect/>
          </a:stretch>
        </p:blipFill>
        <p:spPr>
          <a:xfrm>
            <a:off x="161067" y="6321234"/>
            <a:ext cx="906565" cy="444503"/>
          </a:xfrm>
          <a:prstGeom prst="rect">
            <a:avLst/>
          </a:prstGeom>
          <a:noFill/>
          <a:ln>
            <a:noFill/>
          </a:ln>
        </p:spPr>
      </p:pic>
      <p:pic>
        <p:nvPicPr>
          <p:cNvPr id="190" name="Google Shape;190;p36"/>
          <p:cNvPicPr preferRelativeResize="0"/>
          <p:nvPr/>
        </p:nvPicPr>
        <p:blipFill>
          <a:blip r:embed="rId3">
            <a:alphaModFix/>
          </a:blip>
          <a:stretch>
            <a:fillRect/>
          </a:stretch>
        </p:blipFill>
        <p:spPr>
          <a:xfrm>
            <a:off x="11362467" y="6037733"/>
            <a:ext cx="312333" cy="524803"/>
          </a:xfrm>
          <a:prstGeom prst="rect">
            <a:avLst/>
          </a:prstGeom>
          <a:noFill/>
          <a:ln>
            <a:noFill/>
          </a:ln>
        </p:spPr>
      </p:pic>
      <p:sp>
        <p:nvSpPr>
          <p:cNvPr id="191" name="Google Shape;191;p36"/>
          <p:cNvSpPr txBox="1">
            <a:spLocks noGrp="1"/>
          </p:cNvSpPr>
          <p:nvPr>
            <p:ph type="title"/>
          </p:nvPr>
        </p:nvSpPr>
        <p:spPr>
          <a:xfrm>
            <a:off x="374000" y="402700"/>
            <a:ext cx="11444000" cy="1010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4000">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192" name="Google Shape;192;p36"/>
          <p:cNvSpPr/>
          <p:nvPr/>
        </p:nvSpPr>
        <p:spPr>
          <a:xfrm>
            <a:off x="933" y="999900"/>
            <a:ext cx="12192000" cy="3372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3200"/>
          </a:p>
        </p:txBody>
      </p:sp>
      <p:pic>
        <p:nvPicPr>
          <p:cNvPr id="193" name="Google Shape;193;p36"/>
          <p:cNvPicPr preferRelativeResize="0"/>
          <p:nvPr/>
        </p:nvPicPr>
        <p:blipFill>
          <a:blip r:embed="rId4">
            <a:alphaModFix/>
          </a:blip>
          <a:stretch>
            <a:fillRect/>
          </a:stretch>
        </p:blipFill>
        <p:spPr>
          <a:xfrm>
            <a:off x="-51267" y="-364466"/>
            <a:ext cx="12294533" cy="1567561"/>
          </a:xfrm>
          <a:prstGeom prst="rect">
            <a:avLst/>
          </a:prstGeom>
          <a:noFill/>
          <a:ln>
            <a:noFill/>
          </a:ln>
        </p:spPr>
      </p:pic>
    </p:spTree>
    <p:extLst>
      <p:ext uri="{BB962C8B-B14F-4D97-AF65-F5344CB8AC3E}">
        <p14:creationId xmlns:p14="http://schemas.microsoft.com/office/powerpoint/2010/main" val="4124128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9"/>
        <p:cNvGrpSpPr/>
        <p:nvPr/>
      </p:nvGrpSpPr>
      <p:grpSpPr>
        <a:xfrm>
          <a:off x="0" y="0"/>
          <a:ext cx="0" cy="0"/>
          <a:chOff x="0" y="0"/>
          <a:chExt cx="0" cy="0"/>
        </a:xfrm>
      </p:grpSpPr>
      <p:sp>
        <p:nvSpPr>
          <p:cNvPr id="30" name="Google Shape;30;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b="1">
                <a:latin typeface="Nunito Sans"/>
                <a:ea typeface="Nunito Sans"/>
                <a:cs typeface="Nunito Sans"/>
                <a:sym typeface="Nunito Sans"/>
              </a:defRPr>
            </a:lvl1pPr>
            <a:lvl2pPr lvl="1" rtl="0">
              <a:buNone/>
              <a:defRPr b="1">
                <a:latin typeface="Nunito Sans"/>
                <a:ea typeface="Nunito Sans"/>
                <a:cs typeface="Nunito Sans"/>
                <a:sym typeface="Nunito Sans"/>
              </a:defRPr>
            </a:lvl2pPr>
            <a:lvl3pPr lvl="2" rtl="0">
              <a:buNone/>
              <a:defRPr b="1">
                <a:latin typeface="Nunito Sans"/>
                <a:ea typeface="Nunito Sans"/>
                <a:cs typeface="Nunito Sans"/>
                <a:sym typeface="Nunito Sans"/>
              </a:defRPr>
            </a:lvl3pPr>
            <a:lvl4pPr lvl="3" rtl="0">
              <a:buNone/>
              <a:defRPr b="1">
                <a:latin typeface="Nunito Sans"/>
                <a:ea typeface="Nunito Sans"/>
                <a:cs typeface="Nunito Sans"/>
                <a:sym typeface="Nunito Sans"/>
              </a:defRPr>
            </a:lvl4pPr>
            <a:lvl5pPr lvl="4" rtl="0">
              <a:buNone/>
              <a:defRPr b="1">
                <a:latin typeface="Nunito Sans"/>
                <a:ea typeface="Nunito Sans"/>
                <a:cs typeface="Nunito Sans"/>
                <a:sym typeface="Nunito Sans"/>
              </a:defRPr>
            </a:lvl5pPr>
            <a:lvl6pPr lvl="5" rtl="0">
              <a:buNone/>
              <a:defRPr b="1">
                <a:latin typeface="Nunito Sans"/>
                <a:ea typeface="Nunito Sans"/>
                <a:cs typeface="Nunito Sans"/>
                <a:sym typeface="Nunito Sans"/>
              </a:defRPr>
            </a:lvl6pPr>
            <a:lvl7pPr lvl="6" rtl="0">
              <a:buNone/>
              <a:defRPr b="1">
                <a:latin typeface="Nunito Sans"/>
                <a:ea typeface="Nunito Sans"/>
                <a:cs typeface="Nunito Sans"/>
                <a:sym typeface="Nunito Sans"/>
              </a:defRPr>
            </a:lvl7pPr>
            <a:lvl8pPr lvl="7" rtl="0">
              <a:buNone/>
              <a:defRPr b="1">
                <a:latin typeface="Nunito Sans"/>
                <a:ea typeface="Nunito Sans"/>
                <a:cs typeface="Nunito Sans"/>
                <a:sym typeface="Nunito Sans"/>
              </a:defRPr>
            </a:lvl8pPr>
            <a:lvl9pPr lvl="8" rtl="0">
              <a:buNone/>
              <a:defRPr b="1">
                <a:latin typeface="Nunito Sans"/>
                <a:ea typeface="Nunito Sans"/>
                <a:cs typeface="Nunito Sans"/>
                <a:sym typeface="Nunito Sans"/>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sp>
        <p:nvSpPr>
          <p:cNvPr id="31" name="Google Shape;31;p6"/>
          <p:cNvSpPr txBox="1">
            <a:spLocks noGrp="1"/>
          </p:cNvSpPr>
          <p:nvPr>
            <p:ph type="title"/>
          </p:nvPr>
        </p:nvSpPr>
        <p:spPr>
          <a:xfrm>
            <a:off x="374000" y="402700"/>
            <a:ext cx="11444000" cy="1010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4000">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pic>
        <p:nvPicPr>
          <p:cNvPr id="32" name="Google Shape;32;p6"/>
          <p:cNvPicPr preferRelativeResize="0"/>
          <p:nvPr/>
        </p:nvPicPr>
        <p:blipFill>
          <a:blip r:embed="rId2">
            <a:alphaModFix/>
          </a:blip>
          <a:stretch>
            <a:fillRect/>
          </a:stretch>
        </p:blipFill>
        <p:spPr>
          <a:xfrm>
            <a:off x="161067" y="6321234"/>
            <a:ext cx="906565" cy="444503"/>
          </a:xfrm>
          <a:prstGeom prst="rect">
            <a:avLst/>
          </a:prstGeom>
          <a:noFill/>
          <a:ln>
            <a:noFill/>
          </a:ln>
        </p:spPr>
      </p:pic>
      <p:pic>
        <p:nvPicPr>
          <p:cNvPr id="33" name="Google Shape;33;p6"/>
          <p:cNvPicPr preferRelativeResize="0"/>
          <p:nvPr/>
        </p:nvPicPr>
        <p:blipFill>
          <a:blip r:embed="rId3">
            <a:alphaModFix/>
          </a:blip>
          <a:stretch>
            <a:fillRect/>
          </a:stretch>
        </p:blipFill>
        <p:spPr>
          <a:xfrm>
            <a:off x="11362467" y="6037733"/>
            <a:ext cx="312333" cy="524803"/>
          </a:xfrm>
          <a:prstGeom prst="rect">
            <a:avLst/>
          </a:prstGeom>
          <a:noFill/>
          <a:ln>
            <a:noFill/>
          </a:ln>
        </p:spPr>
      </p:pic>
      <p:sp>
        <p:nvSpPr>
          <p:cNvPr id="34" name="Google Shape;34;p6"/>
          <p:cNvSpPr/>
          <p:nvPr/>
        </p:nvSpPr>
        <p:spPr>
          <a:xfrm>
            <a:off x="933" y="999900"/>
            <a:ext cx="12192000" cy="3372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3200"/>
          </a:p>
        </p:txBody>
      </p:sp>
      <p:sp>
        <p:nvSpPr>
          <p:cNvPr id="35" name="Google Shape;35;p6"/>
          <p:cNvSpPr txBox="1">
            <a:spLocks noGrp="1"/>
          </p:cNvSpPr>
          <p:nvPr>
            <p:ph type="body" idx="1"/>
          </p:nvPr>
        </p:nvSpPr>
        <p:spPr>
          <a:xfrm>
            <a:off x="236700" y="1656667"/>
            <a:ext cx="11360800" cy="4613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Clr>
                <a:srgbClr val="092C74"/>
              </a:buClr>
              <a:buSzPts val="1800"/>
              <a:buChar char="●"/>
              <a:defRPr>
                <a:solidFill>
                  <a:srgbClr val="092C74"/>
                </a:solidFill>
              </a:defRPr>
            </a:lvl1pPr>
            <a:lvl2pPr marL="1219170" lvl="1" indent="-423323" rtl="0">
              <a:spcBef>
                <a:spcPts val="2133"/>
              </a:spcBef>
              <a:spcAft>
                <a:spcPts val="0"/>
              </a:spcAft>
              <a:buClr>
                <a:srgbClr val="092C74"/>
              </a:buClr>
              <a:buSzPts val="1400"/>
              <a:buChar char="○"/>
              <a:defRPr>
                <a:solidFill>
                  <a:srgbClr val="092C74"/>
                </a:solidFill>
              </a:defRPr>
            </a:lvl2pPr>
            <a:lvl3pPr marL="1828754" lvl="2" indent="-423323" rtl="0">
              <a:spcBef>
                <a:spcPts val="2133"/>
              </a:spcBef>
              <a:spcAft>
                <a:spcPts val="0"/>
              </a:spcAft>
              <a:buClr>
                <a:srgbClr val="092C74"/>
              </a:buClr>
              <a:buSzPts val="1400"/>
              <a:buChar char="■"/>
              <a:defRPr>
                <a:solidFill>
                  <a:srgbClr val="092C74"/>
                </a:solidFill>
              </a:defRPr>
            </a:lvl3pPr>
            <a:lvl4pPr marL="2438339" lvl="3" indent="-423323" rtl="0">
              <a:spcBef>
                <a:spcPts val="2133"/>
              </a:spcBef>
              <a:spcAft>
                <a:spcPts val="0"/>
              </a:spcAft>
              <a:buClr>
                <a:srgbClr val="092C74"/>
              </a:buClr>
              <a:buSzPts val="1400"/>
              <a:buChar char="●"/>
              <a:defRPr>
                <a:solidFill>
                  <a:srgbClr val="092C74"/>
                </a:solidFill>
              </a:defRPr>
            </a:lvl4pPr>
            <a:lvl5pPr marL="3047924" lvl="4" indent="-423323" rtl="0">
              <a:spcBef>
                <a:spcPts val="2133"/>
              </a:spcBef>
              <a:spcAft>
                <a:spcPts val="0"/>
              </a:spcAft>
              <a:buClr>
                <a:srgbClr val="092C74"/>
              </a:buClr>
              <a:buSzPts val="1400"/>
              <a:buChar char="○"/>
              <a:defRPr>
                <a:solidFill>
                  <a:srgbClr val="092C74"/>
                </a:solidFill>
              </a:defRPr>
            </a:lvl5pPr>
            <a:lvl6pPr marL="3657509" lvl="5" indent="-423323" rtl="0">
              <a:spcBef>
                <a:spcPts val="2133"/>
              </a:spcBef>
              <a:spcAft>
                <a:spcPts val="0"/>
              </a:spcAft>
              <a:buClr>
                <a:srgbClr val="092C74"/>
              </a:buClr>
              <a:buSzPts val="1400"/>
              <a:buChar char="■"/>
              <a:defRPr>
                <a:solidFill>
                  <a:srgbClr val="092C74"/>
                </a:solidFill>
              </a:defRPr>
            </a:lvl6pPr>
            <a:lvl7pPr marL="4267093" lvl="6" indent="-423323" rtl="0">
              <a:spcBef>
                <a:spcPts val="2133"/>
              </a:spcBef>
              <a:spcAft>
                <a:spcPts val="0"/>
              </a:spcAft>
              <a:buClr>
                <a:srgbClr val="092C74"/>
              </a:buClr>
              <a:buSzPts val="1400"/>
              <a:buChar char="●"/>
              <a:defRPr>
                <a:solidFill>
                  <a:srgbClr val="092C74"/>
                </a:solidFill>
              </a:defRPr>
            </a:lvl7pPr>
            <a:lvl8pPr marL="4876678" lvl="7" indent="-423323" rtl="0">
              <a:spcBef>
                <a:spcPts val="2133"/>
              </a:spcBef>
              <a:spcAft>
                <a:spcPts val="0"/>
              </a:spcAft>
              <a:buClr>
                <a:srgbClr val="092C74"/>
              </a:buClr>
              <a:buSzPts val="1400"/>
              <a:buChar char="○"/>
              <a:defRPr>
                <a:solidFill>
                  <a:srgbClr val="092C74"/>
                </a:solidFill>
              </a:defRPr>
            </a:lvl8pPr>
            <a:lvl9pPr marL="5486263" lvl="8" indent="-423323" rtl="0">
              <a:spcBef>
                <a:spcPts val="2133"/>
              </a:spcBef>
              <a:spcAft>
                <a:spcPts val="2133"/>
              </a:spcAft>
              <a:buClr>
                <a:srgbClr val="092C74"/>
              </a:buClr>
              <a:buSzPts val="1400"/>
              <a:buChar char="■"/>
              <a:defRPr>
                <a:solidFill>
                  <a:srgbClr val="092C74"/>
                </a:solidFill>
              </a:defRPr>
            </a:lvl9pPr>
          </a:lstStyle>
          <a:p>
            <a:endParaRPr/>
          </a:p>
        </p:txBody>
      </p:sp>
      <p:pic>
        <p:nvPicPr>
          <p:cNvPr id="36" name="Google Shape;36;p6"/>
          <p:cNvPicPr preferRelativeResize="0"/>
          <p:nvPr/>
        </p:nvPicPr>
        <p:blipFill>
          <a:blip r:embed="rId4">
            <a:alphaModFix/>
          </a:blip>
          <a:stretch>
            <a:fillRect/>
          </a:stretch>
        </p:blipFill>
        <p:spPr>
          <a:xfrm>
            <a:off x="-51267" y="-364466"/>
            <a:ext cx="12294533" cy="1567561"/>
          </a:xfrm>
          <a:prstGeom prst="rect">
            <a:avLst/>
          </a:prstGeom>
          <a:noFill/>
          <a:ln>
            <a:noFill/>
          </a:ln>
        </p:spPr>
      </p:pic>
    </p:spTree>
    <p:extLst>
      <p:ext uri="{BB962C8B-B14F-4D97-AF65-F5344CB8AC3E}">
        <p14:creationId xmlns:p14="http://schemas.microsoft.com/office/powerpoint/2010/main" val="1998558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1_sans_no-text">
    <p:spTree>
      <p:nvGrpSpPr>
        <p:cNvPr id="1" name=""/>
        <p:cNvGrpSpPr/>
        <p:nvPr/>
      </p:nvGrpSpPr>
      <p:grpSpPr>
        <a:xfrm>
          <a:off x="0" y="0"/>
          <a:ext cx="0" cy="0"/>
          <a:chOff x="0" y="0"/>
          <a:chExt cx="0" cy="0"/>
        </a:xfrm>
      </p:grpSpPr>
      <p:sp>
        <p:nvSpPr>
          <p:cNvPr id="6" name="Rectangle 5"/>
          <p:cNvSpPr/>
          <p:nvPr userDrawn="1"/>
        </p:nvSpPr>
        <p:spPr>
          <a:xfrm>
            <a:off x="472440" y="475840"/>
            <a:ext cx="11247120" cy="685800"/>
          </a:xfrm>
          <a:prstGeom prst="rect">
            <a:avLst/>
          </a:prstGeom>
          <a:solidFill>
            <a:srgbClr val="B11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55320" y="468361"/>
            <a:ext cx="10881360" cy="685800"/>
          </a:xfrm>
        </p:spPr>
        <p:txBody>
          <a:bodyPr/>
          <a:lstStyle>
            <a:lvl1pPr>
              <a:defRPr>
                <a:solidFill>
                  <a:schemeClr val="bg1"/>
                </a:solidFill>
              </a:defRPr>
            </a:lvl1pPr>
          </a:lstStyle>
          <a:p>
            <a:r>
              <a:rPr lang="en-US"/>
              <a:t>CLICK TO EDIT MASTER TITLE STYLE</a:t>
            </a:r>
          </a:p>
        </p:txBody>
      </p:sp>
      <p:sp>
        <p:nvSpPr>
          <p:cNvPr id="5" name="Slide Number Placeholder 4"/>
          <p:cNvSpPr>
            <a:spLocks noGrp="1"/>
          </p:cNvSpPr>
          <p:nvPr>
            <p:ph type="sldNum" sz="quarter" idx="12"/>
          </p:nvPr>
        </p:nvSpPr>
        <p:spPr>
          <a:xfrm>
            <a:off x="11536681" y="6311902"/>
            <a:ext cx="653796" cy="546101"/>
          </a:xfrm>
          <a:prstGeom prst="rect">
            <a:avLst/>
          </a:prstGeom>
        </p:spPr>
        <p:txBody>
          <a:bodyPr/>
          <a:lstStyle>
            <a:lvl1pPr algn="ctr">
              <a:defRPr sz="1100">
                <a:latin typeface="Verdana" panose="020B0604030504040204" pitchFamily="34" charset="0"/>
                <a:ea typeface="Verdana" panose="020B0604030504040204" pitchFamily="34" charset="0"/>
                <a:cs typeface="Verdana" panose="020B0604030504040204" pitchFamily="34" charset="0"/>
              </a:defRPr>
            </a:lvl1pPr>
          </a:lstStyle>
          <a:p>
            <a:fld id="{A12C446D-6113-E749-B2D6-33109B9D4DC9}" type="slidenum">
              <a:rPr lang="en-US" smtClean="0"/>
              <a:pPr/>
              <a:t>‹#›</a:t>
            </a:fld>
            <a:endParaRPr lang="en-US" dirty="0"/>
          </a:p>
        </p:txBody>
      </p:sp>
      <p:sp>
        <p:nvSpPr>
          <p:cNvPr id="7" name="Rectangle 6">
            <a:extLst>
              <a:ext uri="{FF2B5EF4-FFF2-40B4-BE49-F238E27FC236}">
                <a16:creationId xmlns:a16="http://schemas.microsoft.com/office/drawing/2014/main" id="{751CB5C0-93EA-49E3-8DAE-335AB2D6AC76}"/>
              </a:ext>
            </a:extLst>
          </p:cNvPr>
          <p:cNvSpPr/>
          <p:nvPr userDrawn="1"/>
        </p:nvSpPr>
        <p:spPr bwMode="gray">
          <a:xfrm>
            <a:off x="-1" y="5996763"/>
            <a:ext cx="12190477" cy="887001"/>
          </a:xfrm>
          <a:prstGeom prst="rect">
            <a:avLst/>
          </a:prstGeom>
          <a:solidFill>
            <a:schemeClr val="bg1"/>
          </a:solidFill>
          <a:ln w="19050">
            <a:noFill/>
          </a:ln>
        </p:spPr>
        <p:txBody>
          <a:bodyPr wrap="square" rtlCol="0" anchor="ctr">
            <a:noAutofit/>
          </a:bodyPr>
          <a:lstStyle/>
          <a:p>
            <a:pPr algn="ctr"/>
            <a:endParaRPr lang="en-US" dirty="0">
              <a:latin typeface="+mj-lt"/>
            </a:endParaRPr>
          </a:p>
        </p:txBody>
      </p:sp>
    </p:spTree>
    <p:extLst>
      <p:ext uri="{BB962C8B-B14F-4D97-AF65-F5344CB8AC3E}">
        <p14:creationId xmlns:p14="http://schemas.microsoft.com/office/powerpoint/2010/main" val="1389240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sans_single-text">
    <p:spTree>
      <p:nvGrpSpPr>
        <p:cNvPr id="1" name=""/>
        <p:cNvGrpSpPr/>
        <p:nvPr/>
      </p:nvGrpSpPr>
      <p:grpSpPr>
        <a:xfrm>
          <a:off x="0" y="0"/>
          <a:ext cx="0" cy="0"/>
          <a:chOff x="0" y="0"/>
          <a:chExt cx="0" cy="0"/>
        </a:xfrm>
      </p:grpSpPr>
      <p:sp>
        <p:nvSpPr>
          <p:cNvPr id="7" name="Rectangle 6"/>
          <p:cNvSpPr/>
          <p:nvPr userDrawn="1"/>
        </p:nvSpPr>
        <p:spPr>
          <a:xfrm>
            <a:off x="472440" y="475840"/>
            <a:ext cx="11247120" cy="685800"/>
          </a:xfrm>
          <a:prstGeom prst="rect">
            <a:avLst/>
          </a:prstGeom>
          <a:solidFill>
            <a:srgbClr val="B11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bwMode="ltGray">
          <a:xfrm>
            <a:off x="655320" y="475840"/>
            <a:ext cx="10881360" cy="685799"/>
          </a:xfrm>
        </p:spPr>
        <p:txBody>
          <a:bodyPr/>
          <a:lstStyle>
            <a:lvl1pPr>
              <a:defRPr sz="2200">
                <a:solidFill>
                  <a:schemeClr val="bg1"/>
                </a:solidFill>
              </a:defRPr>
            </a:lvl1pPr>
          </a:lstStyle>
          <a:p>
            <a:r>
              <a:rPr lang="en-US"/>
              <a:t>CLICK TO EDIT MASTER TITLE STYLE</a:t>
            </a:r>
          </a:p>
        </p:txBody>
      </p:sp>
      <p:sp>
        <p:nvSpPr>
          <p:cNvPr id="3" name="Content Placeholder 2"/>
          <p:cNvSpPr>
            <a:spLocks noGrp="1"/>
          </p:cNvSpPr>
          <p:nvPr>
            <p:ph idx="1"/>
          </p:nvPr>
        </p:nvSpPr>
        <p:spPr>
          <a:xfrm>
            <a:off x="655320" y="1504335"/>
            <a:ext cx="10881360" cy="4542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15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ans_single-text_subtitle">
    <p:spTree>
      <p:nvGrpSpPr>
        <p:cNvPr id="1" name=""/>
        <p:cNvGrpSpPr/>
        <p:nvPr/>
      </p:nvGrpSpPr>
      <p:grpSpPr>
        <a:xfrm>
          <a:off x="0" y="0"/>
          <a:ext cx="0" cy="0"/>
          <a:chOff x="0" y="0"/>
          <a:chExt cx="0" cy="0"/>
        </a:xfrm>
      </p:grpSpPr>
      <p:sp>
        <p:nvSpPr>
          <p:cNvPr id="9" name="Rectangle 8"/>
          <p:cNvSpPr/>
          <p:nvPr userDrawn="1"/>
        </p:nvSpPr>
        <p:spPr>
          <a:xfrm>
            <a:off x="472440" y="475840"/>
            <a:ext cx="11247120" cy="685800"/>
          </a:xfrm>
          <a:prstGeom prst="rect">
            <a:avLst/>
          </a:prstGeom>
          <a:solidFill>
            <a:srgbClr val="B11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655320" y="475841"/>
            <a:ext cx="10881360" cy="685800"/>
          </a:xfrm>
          <a:solidFill>
            <a:srgbClr val="B11116"/>
          </a:solidFill>
        </p:spPr>
        <p:txBody>
          <a:bodyPr anchor="ctr" anchorCtr="0"/>
          <a:lstStyle>
            <a:lvl1pPr algn="l">
              <a:defRPr sz="1800">
                <a:solidFill>
                  <a:schemeClr val="bg1"/>
                </a:solidFill>
              </a:defRPr>
            </a:lvl1pPr>
          </a:lstStyle>
          <a:p>
            <a:r>
              <a:rPr lang="en-US"/>
              <a:t>CLICK TO EDIT MASTER TITLE STYLE</a:t>
            </a:r>
          </a:p>
        </p:txBody>
      </p:sp>
      <p:sp>
        <p:nvSpPr>
          <p:cNvPr id="3" name="Subtitle 2"/>
          <p:cNvSpPr>
            <a:spLocks noGrp="1"/>
          </p:cNvSpPr>
          <p:nvPr>
            <p:ph type="subTitle" idx="1"/>
          </p:nvPr>
        </p:nvSpPr>
        <p:spPr>
          <a:xfrm>
            <a:off x="655320" y="1499777"/>
            <a:ext cx="10881360" cy="589935"/>
          </a:xfrm>
        </p:spPr>
        <p:txBody>
          <a:bodyPr/>
          <a:lstStyle>
            <a:lvl1pPr marL="0" indent="0" algn="l">
              <a:buNone/>
              <a:defRPr sz="2800" b="1" i="0">
                <a:latin typeface="Gill Sans MT" charset="0"/>
                <a:ea typeface="Gill Sans MT" charset="0"/>
                <a:cs typeface="Gill Sans M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Text Placeholder 7"/>
          <p:cNvSpPr>
            <a:spLocks noGrp="1"/>
          </p:cNvSpPr>
          <p:nvPr>
            <p:ph type="body" sz="quarter" idx="13"/>
          </p:nvPr>
        </p:nvSpPr>
        <p:spPr>
          <a:xfrm>
            <a:off x="655320" y="2256503"/>
            <a:ext cx="10881360" cy="37172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849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ans_text_pictur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B11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bwMode="ltGray">
          <a:xfrm>
            <a:off x="655320" y="475840"/>
            <a:ext cx="10881360" cy="667160"/>
          </a:xfrm>
        </p:spPr>
        <p:txBody>
          <a:bodyPr vert="horz" lIns="91440" tIns="64008" rIns="91440" bIns="0" rtlCol="0" anchor="ctr">
            <a:noAutofit/>
          </a:bodyPr>
          <a:lstStyle>
            <a:lvl1pPr>
              <a:defRPr lang="en-US" dirty="0">
                <a:solidFill>
                  <a:schemeClr val="bg1"/>
                </a:solidFill>
              </a:defRPr>
            </a:lvl1pPr>
          </a:lstStyle>
          <a:p>
            <a:pPr lvl="0"/>
            <a:r>
              <a:rPr lang="en-US"/>
              <a:t>CLICK TO EDIT MASTER TITLE STYLE</a:t>
            </a:r>
          </a:p>
        </p:txBody>
      </p:sp>
      <p:sp>
        <p:nvSpPr>
          <p:cNvPr id="3" name="Picture Placeholder 2"/>
          <p:cNvSpPr>
            <a:spLocks noGrp="1"/>
          </p:cNvSpPr>
          <p:nvPr>
            <p:ph type="pic" idx="1"/>
          </p:nvPr>
        </p:nvSpPr>
        <p:spPr>
          <a:xfrm>
            <a:off x="5191432" y="1593850"/>
            <a:ext cx="6163956" cy="44087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 Placeholder 8"/>
          <p:cNvSpPr>
            <a:spLocks noGrp="1"/>
          </p:cNvSpPr>
          <p:nvPr>
            <p:ph type="body" sz="quarter" idx="13"/>
          </p:nvPr>
        </p:nvSpPr>
        <p:spPr>
          <a:xfrm>
            <a:off x="655320" y="1593850"/>
            <a:ext cx="4240530" cy="44087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0934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sans_single-text">
    <p:spTree>
      <p:nvGrpSpPr>
        <p:cNvPr id="1" name=""/>
        <p:cNvGrpSpPr/>
        <p:nvPr/>
      </p:nvGrpSpPr>
      <p:grpSpPr>
        <a:xfrm>
          <a:off x="0" y="0"/>
          <a:ext cx="0" cy="0"/>
          <a:chOff x="0" y="0"/>
          <a:chExt cx="0" cy="0"/>
        </a:xfrm>
      </p:grpSpPr>
      <p:sp>
        <p:nvSpPr>
          <p:cNvPr id="7" name="Rectangle 6"/>
          <p:cNvSpPr/>
          <p:nvPr userDrawn="1"/>
        </p:nvSpPr>
        <p:spPr>
          <a:xfrm>
            <a:off x="472440" y="475840"/>
            <a:ext cx="11247120" cy="685800"/>
          </a:xfrm>
          <a:prstGeom prst="rect">
            <a:avLst/>
          </a:prstGeom>
          <a:solidFill>
            <a:srgbClr val="B11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bwMode="ltGray">
          <a:xfrm>
            <a:off x="655320" y="475840"/>
            <a:ext cx="10881360" cy="685799"/>
          </a:xfrm>
        </p:spPr>
        <p:txBody>
          <a:bodyPr/>
          <a:lstStyle>
            <a:lvl1pPr>
              <a:defRPr sz="2200">
                <a:solidFill>
                  <a:schemeClr val="bg1"/>
                </a:solidFill>
              </a:defRPr>
            </a:lvl1pPr>
          </a:lstStyle>
          <a:p>
            <a:r>
              <a:rPr lang="en-US"/>
              <a:t>CLICK TO EDIT MASTER TITLE STYLE</a:t>
            </a:r>
          </a:p>
        </p:txBody>
      </p:sp>
      <p:sp>
        <p:nvSpPr>
          <p:cNvPr id="3" name="Content Placeholder 2"/>
          <p:cNvSpPr>
            <a:spLocks noGrp="1"/>
          </p:cNvSpPr>
          <p:nvPr>
            <p:ph idx="1"/>
          </p:nvPr>
        </p:nvSpPr>
        <p:spPr>
          <a:xfrm>
            <a:off x="655320" y="1504335"/>
            <a:ext cx="10881360" cy="4542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430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ns_single-text_subtitle">
    <p:spTree>
      <p:nvGrpSpPr>
        <p:cNvPr id="1" name=""/>
        <p:cNvGrpSpPr/>
        <p:nvPr/>
      </p:nvGrpSpPr>
      <p:grpSpPr>
        <a:xfrm>
          <a:off x="0" y="0"/>
          <a:ext cx="0" cy="0"/>
          <a:chOff x="0" y="0"/>
          <a:chExt cx="0" cy="0"/>
        </a:xfrm>
      </p:grpSpPr>
      <p:sp>
        <p:nvSpPr>
          <p:cNvPr id="9" name="Rectangle 8"/>
          <p:cNvSpPr/>
          <p:nvPr userDrawn="1"/>
        </p:nvSpPr>
        <p:spPr>
          <a:xfrm>
            <a:off x="472440" y="475840"/>
            <a:ext cx="11247120" cy="685800"/>
          </a:xfrm>
          <a:prstGeom prst="rect">
            <a:avLst/>
          </a:prstGeom>
          <a:solidFill>
            <a:srgbClr val="B11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655320" y="475841"/>
            <a:ext cx="10881360" cy="685800"/>
          </a:xfrm>
          <a:solidFill>
            <a:srgbClr val="B11116"/>
          </a:solidFill>
        </p:spPr>
        <p:txBody>
          <a:bodyPr anchor="ctr" anchorCtr="0"/>
          <a:lstStyle>
            <a:lvl1pPr algn="l">
              <a:defRPr sz="1800">
                <a:solidFill>
                  <a:schemeClr val="bg1"/>
                </a:solidFill>
              </a:defRPr>
            </a:lvl1pPr>
          </a:lstStyle>
          <a:p>
            <a:r>
              <a:rPr lang="en-US"/>
              <a:t>CLICK TO EDIT MASTER TITLE STYLE</a:t>
            </a:r>
          </a:p>
        </p:txBody>
      </p:sp>
      <p:sp>
        <p:nvSpPr>
          <p:cNvPr id="3" name="Subtitle 2"/>
          <p:cNvSpPr>
            <a:spLocks noGrp="1"/>
          </p:cNvSpPr>
          <p:nvPr>
            <p:ph type="subTitle" idx="1"/>
          </p:nvPr>
        </p:nvSpPr>
        <p:spPr>
          <a:xfrm>
            <a:off x="655320" y="1499777"/>
            <a:ext cx="10881360" cy="589935"/>
          </a:xfrm>
        </p:spPr>
        <p:txBody>
          <a:bodyPr/>
          <a:lstStyle>
            <a:lvl1pPr marL="0" indent="0" algn="l">
              <a:buNone/>
              <a:defRPr sz="2800" b="1" i="0">
                <a:latin typeface="Gill Sans MT" charset="0"/>
                <a:ea typeface="Gill Sans MT" charset="0"/>
                <a:cs typeface="Gill Sans M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Text Placeholder 7"/>
          <p:cNvSpPr>
            <a:spLocks noGrp="1"/>
          </p:cNvSpPr>
          <p:nvPr>
            <p:ph type="body" sz="quarter" idx="13"/>
          </p:nvPr>
        </p:nvSpPr>
        <p:spPr>
          <a:xfrm>
            <a:off x="655320" y="2256503"/>
            <a:ext cx="10881360" cy="37172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2607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sans_two-column-text">
    <p:spTree>
      <p:nvGrpSpPr>
        <p:cNvPr id="1" name=""/>
        <p:cNvGrpSpPr/>
        <p:nvPr/>
      </p:nvGrpSpPr>
      <p:grpSpPr>
        <a:xfrm>
          <a:off x="0" y="0"/>
          <a:ext cx="0" cy="0"/>
          <a:chOff x="0" y="0"/>
          <a:chExt cx="0" cy="0"/>
        </a:xfrm>
      </p:grpSpPr>
      <p:sp>
        <p:nvSpPr>
          <p:cNvPr id="8" name="Rectangle 7"/>
          <p:cNvSpPr/>
          <p:nvPr userDrawn="1"/>
        </p:nvSpPr>
        <p:spPr>
          <a:xfrm>
            <a:off x="472440" y="475840"/>
            <a:ext cx="11247120" cy="685800"/>
          </a:xfrm>
          <a:prstGeom prst="rect">
            <a:avLst/>
          </a:prstGeom>
          <a:solidFill>
            <a:srgbClr val="B11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bwMode="ltGray">
          <a:xfrm>
            <a:off x="655320" y="475839"/>
            <a:ext cx="10881360" cy="685801"/>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655320" y="1519086"/>
            <a:ext cx="5364480" cy="4584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519086"/>
            <a:ext cx="5364480" cy="4584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71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image" Target="../media/image2.emf"/><Relationship Id="rId2" Type="http://schemas.openxmlformats.org/officeDocument/2006/relationships/slideLayout" Target="../slideLayouts/slideLayout8.xml"/><Relationship Id="rId16"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bwMode="auto">
          <a:xfrm>
            <a:off x="472440" y="4851400"/>
            <a:ext cx="11247120" cy="1562100"/>
          </a:xfrm>
          <a:prstGeom prst="rect">
            <a:avLst/>
          </a:prstGeom>
          <a:solidFill>
            <a:srgbClr val="D9D9D9"/>
          </a:solid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US" sz="3300" b="0" i="0" u="none" strike="noStrike" cap="none" normalizeH="0" baseline="0" dirty="0">
              <a:ln>
                <a:noFill/>
              </a:ln>
              <a:solidFill>
                <a:srgbClr val="005C7D"/>
              </a:solidFill>
              <a:effectLst/>
              <a:latin typeface="Times New Roman" pitchFamily="18" charset="0"/>
            </a:endParaRPr>
          </a:p>
        </p:txBody>
      </p:sp>
      <p:sp>
        <p:nvSpPr>
          <p:cNvPr id="7" name="Rectangle 6"/>
          <p:cNvSpPr/>
          <p:nvPr/>
        </p:nvSpPr>
        <p:spPr bwMode="ltGray">
          <a:xfrm>
            <a:off x="472441" y="475840"/>
            <a:ext cx="3568619" cy="685800"/>
          </a:xfrm>
          <a:prstGeom prst="rect">
            <a:avLst/>
          </a:prstGeom>
          <a:solidFill>
            <a:srgbClr val="B11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bwMode="invGray">
          <a:xfrm>
            <a:off x="655321" y="475840"/>
            <a:ext cx="3385739" cy="685800"/>
          </a:xfrm>
          <a:prstGeom prst="rect">
            <a:avLst/>
          </a:prstGeom>
        </p:spPr>
        <p:txBody>
          <a:bodyPr vert="horz" lIns="91440" tIns="64008" rIns="91440" bIns="0" rtlCol="0" anchor="ctr">
            <a:noAutofit/>
          </a:bodyPr>
          <a:lstStyle/>
          <a:p>
            <a:pPr lvl="0"/>
            <a:r>
              <a:rPr lang="en-US" dirty="0"/>
              <a:t>SANS Purple Team</a:t>
            </a:r>
          </a:p>
        </p:txBody>
      </p:sp>
      <p:sp>
        <p:nvSpPr>
          <p:cNvPr id="3" name="Text Placeholder 2"/>
          <p:cNvSpPr>
            <a:spLocks noGrp="1"/>
          </p:cNvSpPr>
          <p:nvPr>
            <p:ph type="body" idx="1"/>
          </p:nvPr>
        </p:nvSpPr>
        <p:spPr>
          <a:xfrm>
            <a:off x="2404314" y="1918425"/>
            <a:ext cx="9315247" cy="2286000"/>
          </a:xfrm>
          <a:prstGeom prst="rect">
            <a:avLst/>
          </a:prstGeom>
        </p:spPr>
        <p:txBody>
          <a:bodyPr vert="horz" lIns="91440" tIns="45720" rIns="91440" bIns="45720" rtlCol="0" anchor="ctr" anchorCtr="0">
            <a:noAutofit/>
          </a:bodyPr>
          <a:lstStyle/>
          <a:p>
            <a:pPr lvl="0"/>
            <a:r>
              <a:rPr lang="en-US"/>
              <a:t>Click to edit Master text styles</a:t>
            </a:r>
          </a:p>
        </p:txBody>
      </p:sp>
      <p:cxnSp>
        <p:nvCxnSpPr>
          <p:cNvPr id="8" name="Straight Connector 7"/>
          <p:cNvCxnSpPr/>
          <p:nvPr/>
        </p:nvCxnSpPr>
        <p:spPr>
          <a:xfrm>
            <a:off x="2061412" y="1918425"/>
            <a:ext cx="0" cy="228600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8"/>
          <a:stretch>
            <a:fillRect/>
          </a:stretch>
        </p:blipFill>
        <p:spPr>
          <a:xfrm>
            <a:off x="689811" y="2804226"/>
            <a:ext cx="1028700" cy="549025"/>
          </a:xfrm>
          <a:prstGeom prst="rect">
            <a:avLst/>
          </a:prstGeom>
        </p:spPr>
      </p:pic>
      <p:sp>
        <p:nvSpPr>
          <p:cNvPr id="11" name="Rectangle 10"/>
          <p:cNvSpPr/>
          <p:nvPr/>
        </p:nvSpPr>
        <p:spPr bwMode="ltGray">
          <a:xfrm>
            <a:off x="4035323" y="475488"/>
            <a:ext cx="7684239" cy="685800"/>
          </a:xfrm>
          <a:prstGeom prst="rect">
            <a:avLst/>
          </a:prstGeom>
          <a:solidFill>
            <a:srgbClr val="7F7F7F"/>
          </a:solid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US" sz="3300" b="0" i="0" u="none" strike="noStrike" cap="none" normalizeH="0" baseline="0" dirty="0">
              <a:ln>
                <a:noFill/>
              </a:ln>
              <a:solidFill>
                <a:srgbClr val="005C7D"/>
              </a:solidFill>
              <a:effectLst/>
              <a:latin typeface="Times New Roman" pitchFamily="18" charset="0"/>
            </a:endParaRPr>
          </a:p>
        </p:txBody>
      </p:sp>
      <p:cxnSp>
        <p:nvCxnSpPr>
          <p:cNvPr id="12" name="Straight Connector 11"/>
          <p:cNvCxnSpPr/>
          <p:nvPr/>
        </p:nvCxnSpPr>
        <p:spPr bwMode="white">
          <a:xfrm>
            <a:off x="4035323" y="442452"/>
            <a:ext cx="0" cy="75954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5493481"/>
      </p:ext>
    </p:extLst>
  </p:cSld>
  <p:clrMap bg1="lt1" tx1="dk1" bg2="lt2" tx2="dk2" accent1="accent1" accent2="accent2" accent3="accent3" accent4="accent4" accent5="accent5" accent6="accent6" hlink="hlink" folHlink="folHlink"/>
  <p:sldLayoutIdLst>
    <p:sldLayoutId id="2147483756" r:id="rId1"/>
    <p:sldLayoutId id="2147483778" r:id="rId2"/>
    <p:sldLayoutId id="2147483780" r:id="rId3"/>
    <p:sldLayoutId id="2147483783" r:id="rId4"/>
    <p:sldLayoutId id="2147483784" r:id="rId5"/>
    <p:sldLayoutId id="2147483785" r:id="rId6"/>
  </p:sldLayoutIdLst>
  <p:hf sldNum="0" hdr="0" dt="0"/>
  <p:txStyles>
    <p:titleStyle>
      <a:lvl1pPr algn="l" defTabSz="685800" rtl="0" eaLnBrk="1" latinLnBrk="0" hangingPunct="1">
        <a:lnSpc>
          <a:spcPct val="90000"/>
        </a:lnSpc>
        <a:spcBef>
          <a:spcPct val="0"/>
        </a:spcBef>
        <a:buNone/>
        <a:defRPr lang="en-US" sz="1800" b="1" i="0" kern="1200" smtClean="0">
          <a:solidFill>
            <a:schemeClr val="bg1"/>
          </a:solidFill>
          <a:latin typeface="Gill Sans MT" panose="020B0502020104020203" pitchFamily="34" charset="0"/>
          <a:ea typeface="Gill Sans MT" panose="020B0502020104020203" pitchFamily="34" charset="0"/>
          <a:cs typeface="Gill Sans MT" panose="020B0502020104020203" pitchFamily="34" charset="0"/>
        </a:defRPr>
      </a:lvl1pPr>
    </p:titleStyle>
    <p:bodyStyle>
      <a:lvl1pPr marL="0" indent="0" algn="l" defTabSz="685800" rtl="0" eaLnBrk="1" latinLnBrk="0" hangingPunct="1">
        <a:lnSpc>
          <a:spcPct val="90000"/>
        </a:lnSpc>
        <a:spcBef>
          <a:spcPts val="750"/>
        </a:spcBef>
        <a:buFont typeface="Arial"/>
        <a:buNone/>
        <a:defRPr sz="4500" kern="1200">
          <a:solidFill>
            <a:srgbClr val="B11116"/>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4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4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45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4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p:nvSpPr>
        <p:spPr bwMode="ltGray">
          <a:xfrm>
            <a:off x="1524" y="6311900"/>
            <a:ext cx="12188952" cy="54864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Gill Sans MT"/>
                <a:cs typeface="Gill Sans MT"/>
              </a:rPr>
              <a:t>SANS Purple Team Series:  Threat-Informed Detection Engineering</a:t>
            </a:r>
          </a:p>
        </p:txBody>
      </p:sp>
      <p:sp>
        <p:nvSpPr>
          <p:cNvPr id="2" name="Title Placeholder 1"/>
          <p:cNvSpPr>
            <a:spLocks noGrp="1"/>
          </p:cNvSpPr>
          <p:nvPr>
            <p:ph type="title"/>
          </p:nvPr>
        </p:nvSpPr>
        <p:spPr bwMode="ltGray">
          <a:xfrm>
            <a:off x="655320" y="365125"/>
            <a:ext cx="10881360" cy="685800"/>
          </a:xfrm>
          <a:prstGeom prst="rect">
            <a:avLst/>
          </a:prstGeom>
        </p:spPr>
        <p:txBody>
          <a:bodyPr vert="horz" lIns="91440" tIns="64008" rIns="91440" bIns="0" rtlCol="0" anchor="ctr">
            <a:noAutofit/>
          </a:bodyPr>
          <a:lstStyle/>
          <a:p>
            <a:r>
              <a:rPr lang="en-US"/>
              <a:t>CLICK TO EDIT MASTER TITLE STYLE</a:t>
            </a:r>
          </a:p>
        </p:txBody>
      </p:sp>
      <p:sp>
        <p:nvSpPr>
          <p:cNvPr id="3" name="Text Placeholder 2"/>
          <p:cNvSpPr>
            <a:spLocks noGrp="1"/>
          </p:cNvSpPr>
          <p:nvPr>
            <p:ph type="body" idx="1"/>
          </p:nvPr>
        </p:nvSpPr>
        <p:spPr>
          <a:xfrm>
            <a:off x="655320" y="1504335"/>
            <a:ext cx="10881360" cy="424753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Straight Connector 10"/>
          <p:cNvCxnSpPr/>
          <p:nvPr userDrawn="1"/>
        </p:nvCxnSpPr>
        <p:spPr bwMode="white">
          <a:xfrm>
            <a:off x="1016000" y="6311900"/>
            <a:ext cx="0" cy="54610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17"/>
          <a:stretch>
            <a:fillRect/>
          </a:stretch>
        </p:blipFill>
        <p:spPr>
          <a:xfrm>
            <a:off x="245909" y="6439685"/>
            <a:ext cx="559187" cy="298743"/>
          </a:xfrm>
          <a:prstGeom prst="rect">
            <a:avLst/>
          </a:prstGeom>
        </p:spPr>
      </p:pic>
      <p:sp>
        <p:nvSpPr>
          <p:cNvPr id="16" name="Rectangle 15"/>
          <p:cNvSpPr/>
          <p:nvPr userDrawn="1"/>
        </p:nvSpPr>
        <p:spPr>
          <a:xfrm>
            <a:off x="11579703" y="6306878"/>
            <a:ext cx="524715" cy="551122"/>
          </a:xfrm>
          <a:prstGeom prst="rect">
            <a:avLst/>
          </a:prstGeom>
        </p:spPr>
        <p:txBody>
          <a:bodyPr wrap="none" anchor="ctr" anchorCtr="0">
            <a:noAutofit/>
          </a:bodyPr>
          <a:lstStyle/>
          <a:p>
            <a:pPr algn="ctr"/>
            <a:fld id="{6700107F-007B-0D4F-9017-A9FF1E72DE2E}" type="slidenum">
              <a:rPr lang="en-US" sz="1100" smtClean="0">
                <a:solidFill>
                  <a:srgbClr val="FFFFFF"/>
                </a:solidFill>
                <a:latin typeface="Gill Sans MT"/>
                <a:cs typeface="Gill Sans MT"/>
              </a:rPr>
              <a:pPr algn="ctr"/>
              <a:t>‹#›</a:t>
            </a:fld>
            <a:endParaRPr lang="en-US" sz="1100" dirty="0">
              <a:solidFill>
                <a:srgbClr val="FFFFFF"/>
              </a:solidFill>
              <a:latin typeface="Gill Sans MT"/>
              <a:cs typeface="Gill Sans MT"/>
            </a:endParaRPr>
          </a:p>
        </p:txBody>
      </p:sp>
    </p:spTree>
    <p:extLst>
      <p:ext uri="{BB962C8B-B14F-4D97-AF65-F5344CB8AC3E}">
        <p14:creationId xmlns:p14="http://schemas.microsoft.com/office/powerpoint/2010/main" val="2684936502"/>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81" r:id="rId7"/>
    <p:sldLayoutId id="2147483782" r:id="rId8"/>
    <p:sldLayoutId id="2147483786" r:id="rId9"/>
    <p:sldLayoutId id="2147483799" r:id="rId10"/>
    <p:sldLayoutId id="2147483800" r:id="rId11"/>
    <p:sldLayoutId id="2147483801" r:id="rId12"/>
    <p:sldLayoutId id="2147483802" r:id="rId13"/>
    <p:sldLayoutId id="2147483803" r:id="rId14"/>
    <p:sldLayoutId id="2147483804" r:id="rId15"/>
  </p:sldLayoutIdLst>
  <p:hf sldNum="0" hdr="0" dt="0"/>
  <p:txStyles>
    <p:titleStyle>
      <a:lvl1pPr algn="l" defTabSz="914400" rtl="0" eaLnBrk="1" latinLnBrk="0" hangingPunct="1">
        <a:lnSpc>
          <a:spcPct val="90000"/>
        </a:lnSpc>
        <a:spcBef>
          <a:spcPct val="0"/>
        </a:spcBef>
        <a:buNone/>
        <a:defRPr sz="2200" b="1" i="0" kern="1200" cap="all">
          <a:solidFill>
            <a:schemeClr val="tx1"/>
          </a:solidFill>
          <a:latin typeface="Gill Sans MT" charset="0"/>
          <a:ea typeface="Gill Sans MT" charset="0"/>
          <a:cs typeface="Gill Sans MT" charset="0"/>
        </a:defRPr>
      </a:lvl1pPr>
    </p:titleStyle>
    <p:body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466725" indent="-233363" algn="l" defTabSz="914400" rtl="0" eaLnBrk="1" latinLnBrk="0" hangingPunct="1">
        <a:lnSpc>
          <a:spcPct val="100000"/>
        </a:lnSpc>
        <a:spcBef>
          <a:spcPts val="500"/>
        </a:spcBef>
        <a:buFont typeface="Arial"/>
        <a:buChar char="•"/>
        <a:tabLst/>
        <a:defRPr sz="2400" kern="1200">
          <a:solidFill>
            <a:schemeClr val="tx1"/>
          </a:solidFill>
          <a:latin typeface="+mn-lt"/>
          <a:ea typeface="+mn-ea"/>
          <a:cs typeface="+mn-cs"/>
        </a:defRPr>
      </a:lvl2pPr>
      <a:lvl3pPr marL="685800" indent="-219075" algn="l" defTabSz="914400" rtl="0" eaLnBrk="1" latinLnBrk="0" hangingPunct="1">
        <a:lnSpc>
          <a:spcPct val="90000"/>
        </a:lnSpc>
        <a:spcBef>
          <a:spcPts val="500"/>
        </a:spcBef>
        <a:buFont typeface="Arial"/>
        <a:buChar char="•"/>
        <a:tabLst/>
        <a:defRPr sz="2000" kern="1200">
          <a:solidFill>
            <a:schemeClr val="tx1"/>
          </a:solidFill>
          <a:latin typeface="+mn-lt"/>
          <a:ea typeface="+mn-ea"/>
          <a:cs typeface="+mn-cs"/>
        </a:defRPr>
      </a:lvl3pPr>
      <a:lvl4pPr marL="919163" indent="-233363" algn="l" defTabSz="914400" rtl="0" eaLnBrk="1" latinLnBrk="0" hangingPunct="1">
        <a:lnSpc>
          <a:spcPct val="90000"/>
        </a:lnSpc>
        <a:spcBef>
          <a:spcPts val="500"/>
        </a:spcBef>
        <a:buFont typeface="Arial"/>
        <a:buChar char="•"/>
        <a:tabLst/>
        <a:defRPr sz="1800" kern="1200">
          <a:solidFill>
            <a:schemeClr val="tx1"/>
          </a:solidFill>
          <a:latin typeface="+mn-lt"/>
          <a:ea typeface="+mn-ea"/>
          <a:cs typeface="+mn-cs"/>
        </a:defRPr>
      </a:lvl4pPr>
      <a:lvl5pPr marL="1152525" indent="-233363" algn="l" defTabSz="914400" rtl="0" eaLnBrk="1" latinLnBrk="0" hangingPunct="1">
        <a:lnSpc>
          <a:spcPct val="90000"/>
        </a:lnSpc>
        <a:spcBef>
          <a:spcPts val="500"/>
        </a:spcBef>
        <a:buFont typeface="Arial"/>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hyperlink" Target="http://detect-respond.blogspot.com/2013/03/the-pyramid-of-pain.html" TargetMode="External"/><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scythe.io/library/summiting-the-pyramid-of-pain-the-ttp-pyramid"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www.microsoft.com/security/blog/2021/07/13/microsoft-discovers-threat-actor-targeting-solarwinds-serv-u-software-with-0-day-exploit/"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rabobank-cdc/DeTTECT"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attack.mitre.org/techniques/T1059/001/"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s://github.com/mitre-attack/attack-datasourc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rabobank-cdc.github.io/dettect-edito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hyperlink" Target="https://rabobank-cdc.github.io/dettect-editor/"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hyperlink" Target="https://www.microsoft.com/security/blog/2021/07/13/microsoft-discovers-threat-actor-targeting-solarwinds-serv-u-software-with-0-day-exploit/"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hyperlink" Target="https://blog.malwarebytes.com/threat-analysis/2020/07/chinese-apt-group-targets-india-and-hong-kong-using-new-variant-of-mgbot-malware/"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hyperlink" Target="https://adsecurity.org/?p=2604"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palantir/alerting-detection-strategy-framework"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hyperlink" Target="https://www.sans.org/blog/?focus-area=purple-team" TargetMode="External"/><Relationship Id="rId2" Type="http://schemas.openxmlformats.org/officeDocument/2006/relationships/hyperlink" Target="https://www.sans.org/purple-team/" TargetMode="External"/><Relationship Id="rId1" Type="http://schemas.openxmlformats.org/officeDocument/2006/relationships/slideLayout" Target="../slideLayouts/slideLayout7.xml"/><Relationship Id="rId6" Type="http://schemas.openxmlformats.org/officeDocument/2006/relationships/hyperlink" Target="https://sans.org/sec699" TargetMode="External"/><Relationship Id="rId5" Type="http://schemas.openxmlformats.org/officeDocument/2006/relationships/hyperlink" Target="https://sans.org/sec599" TargetMode="External"/><Relationship Id="rId4" Type="http://schemas.openxmlformats.org/officeDocument/2006/relationships/hyperlink" Target="https://www.scythe.io/purple-team-workshops"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github.com/scythe-io/purple-team-exercise-framewor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extLst>
            <a:ext uri="{91240B29-F687-4F45-9708-019B960494DF}">
              <a14:hiddenLine xmlns:a14="http://schemas.microsoft.com/office/drawing/2010/main">
                <a:solidFill>
                  <a:prstClr val="black"/>
                </a:solidFill>
              </a14:hiddenLine>
            </a:ext>
          </a:extLst>
        </p:spPr>
        <p:txBody>
          <a:bodyPr/>
          <a:lstStyle/>
          <a:p>
            <a:r>
              <a:rPr lang="en-US" sz="2200" dirty="0"/>
              <a:t>SANS PURPLE TEAM</a:t>
            </a:r>
          </a:p>
        </p:txBody>
      </p:sp>
      <p:sp>
        <p:nvSpPr>
          <p:cNvPr id="2" name="Text Placeholder 1">
            <a:extLst>
              <a:ext uri="{FF2B5EF4-FFF2-40B4-BE49-F238E27FC236}">
                <a16:creationId xmlns:a16="http://schemas.microsoft.com/office/drawing/2014/main" id="{2EB7915B-536A-4A00-8653-1D0E091E36D2}"/>
              </a:ext>
            </a:extLst>
          </p:cNvPr>
          <p:cNvSpPr>
            <a:spLocks noGrp="1"/>
          </p:cNvSpPr>
          <p:nvPr>
            <p:ph type="body" sz="quarter" idx="13"/>
          </p:nvPr>
        </p:nvSpPr>
        <p:spPr>
          <a:xfrm>
            <a:off x="2356439" y="1921568"/>
            <a:ext cx="9320282" cy="2279373"/>
          </a:xfrm>
          <a:extLst>
            <a:ext uri="{91240B29-F687-4F45-9708-019B960494DF}">
              <a14:hiddenLine xmlns:a14="http://schemas.microsoft.com/office/drawing/2010/main">
                <a:solidFill>
                  <a:prstClr val="black"/>
                </a:solidFill>
              </a14:hiddenLine>
            </a:ext>
          </a:extLst>
        </p:spPr>
        <p:txBody>
          <a:bodyPr/>
          <a:lstStyle/>
          <a:p>
            <a:r>
              <a:rPr lang="en-US" sz="5200" dirty="0">
                <a:latin typeface="Gill Sans MT" panose="020B0502020104020203" pitchFamily="34" charset="0"/>
              </a:rPr>
              <a:t>Threat-Informed Detection Engineering</a:t>
            </a:r>
          </a:p>
        </p:txBody>
      </p:sp>
      <p:sp>
        <p:nvSpPr>
          <p:cNvPr id="11" name="Text Placeholder 10">
            <a:extLst>
              <a:ext uri="{FF2B5EF4-FFF2-40B4-BE49-F238E27FC236}">
                <a16:creationId xmlns:a16="http://schemas.microsoft.com/office/drawing/2014/main" id="{A2CFFCBE-D0F2-4383-BEC4-64BD9769FB2A}"/>
              </a:ext>
            </a:extLst>
          </p:cNvPr>
          <p:cNvSpPr>
            <a:spLocks noGrp="1"/>
          </p:cNvSpPr>
          <p:nvPr>
            <p:ph type="body" sz="quarter" idx="14"/>
          </p:nvPr>
        </p:nvSpPr>
        <p:spPr>
          <a:extLst>
            <a:ext uri="{91240B29-F687-4F45-9708-019B960494DF}">
              <a14:hiddenLine xmlns:a14="http://schemas.microsoft.com/office/drawing/2010/main">
                <a:solidFill>
                  <a:prstClr val="black"/>
                </a:solidFill>
              </a14:hiddenLine>
            </a:ext>
          </a:extLst>
        </p:spPr>
        <p:txBody>
          <a:bodyPr/>
          <a:lstStyle/>
          <a:p>
            <a:r>
              <a:rPr lang="en-US" sz="2400" b="1" dirty="0"/>
              <a:t>SANS Purple Team Series</a:t>
            </a:r>
            <a:endParaRPr lang="en-US" sz="2400" b="1" i="0" dirty="0">
              <a:effectLst/>
            </a:endParaRPr>
          </a:p>
        </p:txBody>
      </p:sp>
    </p:spTree>
    <p:extLst>
      <p:ext uri="{BB962C8B-B14F-4D97-AF65-F5344CB8AC3E}">
        <p14:creationId xmlns:p14="http://schemas.microsoft.com/office/powerpoint/2010/main" val="2283336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E1381-625F-5AB3-B4C1-9312CCF6A652}"/>
              </a:ext>
            </a:extLst>
          </p:cNvPr>
          <p:cNvSpPr>
            <a:spLocks noGrp="1"/>
          </p:cNvSpPr>
          <p:nvPr>
            <p:ph type="title"/>
          </p:nvPr>
        </p:nvSpPr>
        <p:spPr/>
        <p:txBody>
          <a:bodyPr/>
          <a:lstStyle/>
          <a:p>
            <a:r>
              <a:rPr lang="en-US" dirty="0"/>
              <a:t>Components of a threat</a:t>
            </a:r>
          </a:p>
        </p:txBody>
      </p:sp>
      <p:pic>
        <p:nvPicPr>
          <p:cNvPr id="3074" name="Picture 2" descr="Active defence and intelligence: Threat Intelligence in industrial  environments | INCIBE-CERT">
            <a:extLst>
              <a:ext uri="{FF2B5EF4-FFF2-40B4-BE49-F238E27FC236}">
                <a16:creationId xmlns:a16="http://schemas.microsoft.com/office/drawing/2014/main" id="{55665482-71D7-00C4-6C64-4C5584C642E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77095" y="1455558"/>
            <a:ext cx="4637809" cy="43595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B0B1CF-340D-8E8B-F0DC-DFE1B6A56F6F}"/>
              </a:ext>
            </a:extLst>
          </p:cNvPr>
          <p:cNvSpPr txBox="1"/>
          <p:nvPr/>
        </p:nvSpPr>
        <p:spPr>
          <a:xfrm>
            <a:off x="2078182" y="5815099"/>
            <a:ext cx="8382001" cy="307777"/>
          </a:xfrm>
          <a:prstGeom prst="rect">
            <a:avLst/>
          </a:prstGeom>
          <a:noFill/>
        </p:spPr>
        <p:txBody>
          <a:bodyPr wrap="square" rtlCol="0">
            <a:spAutoFit/>
          </a:bodyPr>
          <a:lstStyle/>
          <a:p>
            <a:r>
              <a:rPr lang="en-US" sz="1400" dirty="0"/>
              <a:t>https://</a:t>
            </a:r>
            <a:r>
              <a:rPr lang="en-US" sz="1400" dirty="0" err="1"/>
              <a:t>www.incibe-cert.es</a:t>
            </a:r>
            <a:r>
              <a:rPr lang="en-US" sz="1400" dirty="0"/>
              <a:t>/</a:t>
            </a:r>
            <a:r>
              <a:rPr lang="en-US" sz="1400" dirty="0" err="1"/>
              <a:t>en</a:t>
            </a:r>
            <a:r>
              <a:rPr lang="en-US" sz="1400" dirty="0"/>
              <a:t>/blog/active-defence-and-intelligence-threat-intelligence-industrial-environments</a:t>
            </a:r>
          </a:p>
        </p:txBody>
      </p:sp>
    </p:spTree>
    <p:extLst>
      <p:ext uri="{BB962C8B-B14F-4D97-AF65-F5344CB8AC3E}">
        <p14:creationId xmlns:p14="http://schemas.microsoft.com/office/powerpoint/2010/main" val="261502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4"/>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 dirty="0"/>
              <a:t>Cyber Threat Intelligence</a:t>
            </a:r>
            <a:endParaRPr dirty="0"/>
          </a:p>
        </p:txBody>
      </p:sp>
      <p:pic>
        <p:nvPicPr>
          <p:cNvPr id="370" name="Google Shape;370;p54"/>
          <p:cNvPicPr preferRelativeResize="0"/>
          <p:nvPr/>
        </p:nvPicPr>
        <p:blipFill>
          <a:blip r:embed="rId3">
            <a:alphaModFix/>
            <a:duotone>
              <a:schemeClr val="accent3">
                <a:shade val="45000"/>
                <a:satMod val="135000"/>
              </a:schemeClr>
              <a:prstClr val="white"/>
            </a:duotone>
          </a:blip>
          <a:stretch>
            <a:fillRect/>
          </a:stretch>
        </p:blipFill>
        <p:spPr>
          <a:xfrm>
            <a:off x="3123802" y="1917296"/>
            <a:ext cx="2148562" cy="2662265"/>
          </a:xfrm>
          <a:prstGeom prst="rect">
            <a:avLst/>
          </a:prstGeom>
          <a:noFill/>
          <a:ln>
            <a:noFill/>
          </a:ln>
        </p:spPr>
      </p:pic>
      <p:pic>
        <p:nvPicPr>
          <p:cNvPr id="371" name="Google Shape;371;p54"/>
          <p:cNvPicPr preferRelativeResize="0"/>
          <p:nvPr/>
        </p:nvPicPr>
        <p:blipFill>
          <a:blip r:embed="rId4">
            <a:alphaModFix/>
            <a:duotone>
              <a:schemeClr val="accent3">
                <a:shade val="45000"/>
                <a:satMod val="135000"/>
              </a:schemeClr>
              <a:prstClr val="white"/>
            </a:duotone>
          </a:blip>
          <a:stretch>
            <a:fillRect/>
          </a:stretch>
        </p:blipFill>
        <p:spPr>
          <a:xfrm>
            <a:off x="5251329" y="3135764"/>
            <a:ext cx="1689341" cy="2318879"/>
          </a:xfrm>
          <a:prstGeom prst="rect">
            <a:avLst/>
          </a:prstGeom>
          <a:noFill/>
          <a:ln>
            <a:noFill/>
          </a:ln>
        </p:spPr>
      </p:pic>
      <p:pic>
        <p:nvPicPr>
          <p:cNvPr id="372" name="Google Shape;372;p54"/>
          <p:cNvPicPr preferRelativeResize="0"/>
          <p:nvPr/>
        </p:nvPicPr>
        <p:blipFill rotWithShape="1">
          <a:blip r:embed="rId5">
            <a:alphaModFix/>
            <a:duotone>
              <a:schemeClr val="accent3">
                <a:shade val="45000"/>
                <a:satMod val="135000"/>
              </a:schemeClr>
              <a:prstClr val="white"/>
            </a:duotone>
          </a:blip>
          <a:srcRect r="9657"/>
          <a:stretch/>
        </p:blipFill>
        <p:spPr>
          <a:xfrm>
            <a:off x="6850518" y="1963955"/>
            <a:ext cx="1689341" cy="26622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3FF9-2AA1-C54B-0081-F0A2374E0F6A}"/>
              </a:ext>
            </a:extLst>
          </p:cNvPr>
          <p:cNvSpPr>
            <a:spLocks noGrp="1"/>
          </p:cNvSpPr>
          <p:nvPr>
            <p:ph type="title"/>
          </p:nvPr>
        </p:nvSpPr>
        <p:spPr/>
        <p:txBody>
          <a:bodyPr/>
          <a:lstStyle/>
          <a:p>
            <a:r>
              <a:rPr lang="en-US" dirty="0"/>
              <a:t>Pyramid of pain</a:t>
            </a:r>
          </a:p>
        </p:txBody>
      </p:sp>
      <p:pic>
        <p:nvPicPr>
          <p:cNvPr id="2050" name="Picture 2">
            <a:extLst>
              <a:ext uri="{FF2B5EF4-FFF2-40B4-BE49-F238E27FC236}">
                <a16:creationId xmlns:a16="http://schemas.microsoft.com/office/drawing/2014/main" id="{7BC46D55-4E83-69FE-2C31-D80DE05641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201" y="1682969"/>
            <a:ext cx="4531597" cy="34920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1DDA1C4-AAC4-C3CC-7C55-B8FE1F8CCCFC}"/>
              </a:ext>
            </a:extLst>
          </p:cNvPr>
          <p:cNvSpPr txBox="1"/>
          <p:nvPr/>
        </p:nvSpPr>
        <p:spPr>
          <a:xfrm>
            <a:off x="2254468" y="5288340"/>
            <a:ext cx="7683061" cy="338554"/>
          </a:xfrm>
          <a:prstGeom prst="rect">
            <a:avLst/>
          </a:prstGeom>
          <a:noFill/>
        </p:spPr>
        <p:txBody>
          <a:bodyPr wrap="square" rtlCol="0">
            <a:spAutoFit/>
          </a:bodyPr>
          <a:lstStyle/>
          <a:p>
            <a:r>
              <a:rPr lang="en-US" sz="1600" i="1" dirty="0"/>
              <a:t>David Bianco: </a:t>
            </a:r>
            <a:r>
              <a:rPr lang="en-US" sz="1600" i="1" u="sng" dirty="0">
                <a:hlinkClick r:id="rId3"/>
              </a:rPr>
              <a:t>http://detect-respond.blogspot.com/2013/03/the-pyramid-of-pain.html</a:t>
            </a:r>
            <a:endParaRPr lang="en-US" sz="1600" dirty="0"/>
          </a:p>
        </p:txBody>
      </p:sp>
    </p:spTree>
    <p:extLst>
      <p:ext uri="{BB962C8B-B14F-4D97-AF65-F5344CB8AC3E}">
        <p14:creationId xmlns:p14="http://schemas.microsoft.com/office/powerpoint/2010/main" val="1590077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458F6-4D51-4720-BABD-58B6AECD112C}"/>
              </a:ext>
            </a:extLst>
          </p:cNvPr>
          <p:cNvSpPr>
            <a:spLocks noGrp="1"/>
          </p:cNvSpPr>
          <p:nvPr>
            <p:ph type="title"/>
          </p:nvPr>
        </p:nvSpPr>
        <p:spPr/>
        <p:txBody>
          <a:bodyPr/>
          <a:lstStyle/>
          <a:p>
            <a:r>
              <a:rPr lang="en-US" dirty="0"/>
              <a:t>Tactics, techniques, and procedures are not the same level</a:t>
            </a:r>
          </a:p>
        </p:txBody>
      </p:sp>
      <p:pic>
        <p:nvPicPr>
          <p:cNvPr id="1026" name="Picture 2" descr="Schitt's Creek on Twitter: &quot;“We're going to ~fold in the cheese~ which  basically just means stirring gently from the bottom upward, folding the  liquid up over the cheese so as to help">
            <a:extLst>
              <a:ext uri="{FF2B5EF4-FFF2-40B4-BE49-F238E27FC236}">
                <a16:creationId xmlns:a16="http://schemas.microsoft.com/office/drawing/2014/main" id="{1135C06A-F240-4CED-AD4D-CD52F055CB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60834" y="1574329"/>
            <a:ext cx="5670331" cy="3709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554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57FE8F-5065-42E4-BAB5-C9145738F4ED}"/>
              </a:ext>
            </a:extLst>
          </p:cNvPr>
          <p:cNvSpPr>
            <a:spLocks noGrp="1"/>
          </p:cNvSpPr>
          <p:nvPr>
            <p:ph type="title"/>
          </p:nvPr>
        </p:nvSpPr>
        <p:spPr/>
        <p:txBody>
          <a:bodyPr anchor="ctr">
            <a:normAutofit/>
          </a:bodyPr>
          <a:lstStyle/>
          <a:p>
            <a:r>
              <a:rPr lang="en-US" dirty="0"/>
              <a:t>TTP Pyramid</a:t>
            </a:r>
          </a:p>
        </p:txBody>
      </p:sp>
      <p:pic>
        <p:nvPicPr>
          <p:cNvPr id="3" name="Picture 2" descr="A picture containing shape&#10;&#10;Description automatically generated">
            <a:extLst>
              <a:ext uri="{FF2B5EF4-FFF2-40B4-BE49-F238E27FC236}">
                <a16:creationId xmlns:a16="http://schemas.microsoft.com/office/drawing/2014/main" id="{9D80BEAB-6868-4C14-A424-DAFE6270DA75}"/>
              </a:ext>
            </a:extLst>
          </p:cNvPr>
          <p:cNvPicPr>
            <a:picLocks noChangeAspect="1"/>
          </p:cNvPicPr>
          <p:nvPr/>
        </p:nvPicPr>
        <p:blipFill>
          <a:blip r:embed="rId2"/>
          <a:stretch>
            <a:fillRect/>
          </a:stretch>
        </p:blipFill>
        <p:spPr>
          <a:xfrm>
            <a:off x="2213518" y="1408083"/>
            <a:ext cx="7764964" cy="4542504"/>
          </a:xfrm>
          <a:prstGeom prst="rect">
            <a:avLst/>
          </a:prstGeom>
          <a:noFill/>
        </p:spPr>
      </p:pic>
      <p:sp>
        <p:nvSpPr>
          <p:cNvPr id="6" name="TextBox 5">
            <a:extLst>
              <a:ext uri="{FF2B5EF4-FFF2-40B4-BE49-F238E27FC236}">
                <a16:creationId xmlns:a16="http://schemas.microsoft.com/office/drawing/2014/main" id="{FA2587D2-6463-4C89-AA8F-E9146A9F9AC5}"/>
              </a:ext>
            </a:extLst>
          </p:cNvPr>
          <p:cNvSpPr txBox="1"/>
          <p:nvPr/>
        </p:nvSpPr>
        <p:spPr>
          <a:xfrm>
            <a:off x="830179" y="5816006"/>
            <a:ext cx="10531642" cy="461665"/>
          </a:xfrm>
          <a:prstGeom prst="rect">
            <a:avLst/>
          </a:prstGeom>
          <a:noFill/>
        </p:spPr>
        <p:txBody>
          <a:bodyPr wrap="square">
            <a:spAutoFit/>
          </a:bodyPr>
          <a:lstStyle/>
          <a:p>
            <a:pPr algn="ctr"/>
            <a:r>
              <a:rPr lang="en-US" dirty="0">
                <a:latin typeface="Gill Sans MT" panose="020B0502020104020203" pitchFamily="34" charset="0"/>
                <a:hlinkClick r:id="rId3"/>
              </a:rPr>
              <a:t>https://www.scythe.io/library/summiting-the-pyramid-of-pain-the-ttp-pyramid</a:t>
            </a:r>
            <a:r>
              <a:rPr lang="en-US" dirty="0">
                <a:latin typeface="Gill Sans MT" panose="020B0502020104020203" pitchFamily="34" charset="0"/>
              </a:rPr>
              <a:t> </a:t>
            </a:r>
          </a:p>
        </p:txBody>
      </p:sp>
    </p:spTree>
    <p:extLst>
      <p:ext uri="{BB962C8B-B14F-4D97-AF65-F5344CB8AC3E}">
        <p14:creationId xmlns:p14="http://schemas.microsoft.com/office/powerpoint/2010/main" val="3661394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5" name="Google Shape;785;p86"/>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r>
              <a:rPr lang="en" dirty="0"/>
              <a:t>Extracting Procedures</a:t>
            </a:r>
            <a:endParaRPr dirty="0"/>
          </a:p>
        </p:txBody>
      </p:sp>
      <p:sp>
        <p:nvSpPr>
          <p:cNvPr id="784" name="Google Shape;784;p86"/>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0" indent="0">
              <a:buNone/>
            </a:pPr>
            <a:br>
              <a:rPr lang="en" dirty="0"/>
            </a:br>
            <a:br>
              <a:rPr lang="en" dirty="0"/>
            </a:br>
            <a:endParaRPr dirty="0"/>
          </a:p>
          <a:p>
            <a:pPr lvl="1"/>
            <a:r>
              <a:rPr lang="en" dirty="0"/>
              <a:t>Mshta.exe with WAN connection</a:t>
            </a:r>
            <a:br>
              <a:rPr lang="en" dirty="0"/>
            </a:br>
            <a:br>
              <a:rPr lang="en" dirty="0"/>
            </a:br>
            <a:endParaRPr dirty="0"/>
          </a:p>
          <a:p>
            <a:pPr lvl="1">
              <a:spcBef>
                <a:spcPts val="0"/>
              </a:spcBef>
            </a:pPr>
            <a:r>
              <a:rPr lang="en" dirty="0"/>
              <a:t>Whoami execution</a:t>
            </a:r>
            <a:endParaRPr dirty="0"/>
          </a:p>
          <a:p>
            <a:pPr lvl="2">
              <a:spcBef>
                <a:spcPts val="0"/>
              </a:spcBef>
            </a:pPr>
            <a:r>
              <a:rPr lang="en-US" dirty="0"/>
              <a:t>With output to .txt file</a:t>
            </a:r>
            <a:endParaRPr dirty="0"/>
          </a:p>
          <a:p>
            <a:pPr indent="0">
              <a:spcBef>
                <a:spcPts val="2133"/>
              </a:spcBef>
              <a:spcAft>
                <a:spcPts val="2133"/>
              </a:spcAft>
              <a:buNone/>
            </a:pPr>
            <a:endParaRPr dirty="0"/>
          </a:p>
        </p:txBody>
      </p:sp>
      <p:pic>
        <p:nvPicPr>
          <p:cNvPr id="786" name="Google Shape;786;p86"/>
          <p:cNvPicPr preferRelativeResize="0"/>
          <p:nvPr/>
        </p:nvPicPr>
        <p:blipFill>
          <a:blip r:embed="rId3">
            <a:alphaModFix/>
          </a:blip>
          <a:stretch>
            <a:fillRect/>
          </a:stretch>
        </p:blipFill>
        <p:spPr>
          <a:xfrm>
            <a:off x="5963500" y="2396567"/>
            <a:ext cx="5812901" cy="3142967"/>
          </a:xfrm>
          <a:prstGeom prst="rect">
            <a:avLst/>
          </a:prstGeom>
          <a:noFill/>
          <a:ln w="19050" cap="flat" cmpd="sng">
            <a:solidFill>
              <a:srgbClr val="6413B8"/>
            </a:solidFill>
            <a:prstDash val="solid"/>
            <a:round/>
            <a:headEnd type="none" w="sm" len="sm"/>
            <a:tailEnd type="none" w="sm" len="sm"/>
          </a:ln>
        </p:spPr>
      </p:pic>
      <p:sp>
        <p:nvSpPr>
          <p:cNvPr id="787" name="Google Shape;787;p86"/>
          <p:cNvSpPr/>
          <p:nvPr/>
        </p:nvSpPr>
        <p:spPr>
          <a:xfrm>
            <a:off x="7788800" y="3870633"/>
            <a:ext cx="1940000" cy="218800"/>
          </a:xfrm>
          <a:prstGeom prst="rect">
            <a:avLst/>
          </a:prstGeom>
          <a:noFill/>
          <a:ln w="9525" cap="flat" cmpd="sng">
            <a:solidFill>
              <a:srgbClr val="6413B8"/>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cxnSp>
        <p:nvCxnSpPr>
          <p:cNvPr id="788" name="Google Shape;788;p86"/>
          <p:cNvCxnSpPr>
            <a:endCxn id="787" idx="1"/>
          </p:cNvCxnSpPr>
          <p:nvPr/>
        </p:nvCxnSpPr>
        <p:spPr>
          <a:xfrm>
            <a:off x="5362000" y="3243633"/>
            <a:ext cx="2426800" cy="736400"/>
          </a:xfrm>
          <a:prstGeom prst="straightConnector1">
            <a:avLst/>
          </a:prstGeom>
          <a:noFill/>
          <a:ln w="9525" cap="flat" cmpd="sng">
            <a:solidFill>
              <a:schemeClr val="dk2"/>
            </a:solidFill>
            <a:prstDash val="solid"/>
            <a:round/>
            <a:headEnd type="none" w="med" len="med"/>
            <a:tailEnd type="triangle" w="med" len="med"/>
          </a:ln>
        </p:spPr>
      </p:cxnSp>
      <p:sp>
        <p:nvSpPr>
          <p:cNvPr id="789" name="Google Shape;789;p86"/>
          <p:cNvSpPr/>
          <p:nvPr/>
        </p:nvSpPr>
        <p:spPr>
          <a:xfrm>
            <a:off x="7212167" y="4140400"/>
            <a:ext cx="2164800" cy="218800"/>
          </a:xfrm>
          <a:prstGeom prst="rect">
            <a:avLst/>
          </a:prstGeom>
          <a:noFill/>
          <a:ln w="9525" cap="flat" cmpd="sng">
            <a:solidFill>
              <a:srgbClr val="6413B8"/>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cxnSp>
        <p:nvCxnSpPr>
          <p:cNvPr id="790" name="Google Shape;790;p86"/>
          <p:cNvCxnSpPr>
            <a:endCxn id="789" idx="1"/>
          </p:cNvCxnSpPr>
          <p:nvPr/>
        </p:nvCxnSpPr>
        <p:spPr>
          <a:xfrm rot="10800000" flipH="1">
            <a:off x="4957767" y="4249800"/>
            <a:ext cx="2254400" cy="259600"/>
          </a:xfrm>
          <a:prstGeom prst="straightConnector1">
            <a:avLst/>
          </a:prstGeom>
          <a:noFill/>
          <a:ln w="9525" cap="flat" cmpd="sng">
            <a:solidFill>
              <a:schemeClr val="dk2"/>
            </a:solidFill>
            <a:prstDash val="solid"/>
            <a:round/>
            <a:headEnd type="none" w="med" len="med"/>
            <a:tailEnd type="triangle" w="med" len="med"/>
          </a:ln>
        </p:spPr>
      </p:cxnSp>
      <p:sp>
        <p:nvSpPr>
          <p:cNvPr id="791" name="Google Shape;791;p86"/>
          <p:cNvSpPr txBox="1"/>
          <p:nvPr/>
        </p:nvSpPr>
        <p:spPr>
          <a:xfrm>
            <a:off x="5963601" y="1188491"/>
            <a:ext cx="5812800" cy="1364820"/>
          </a:xfrm>
          <a:prstGeom prst="rect">
            <a:avLst/>
          </a:prstGeom>
          <a:noFill/>
          <a:ln>
            <a:noFill/>
          </a:ln>
        </p:spPr>
        <p:txBody>
          <a:bodyPr spcFirstLastPara="1" wrap="square" lIns="121900" tIns="121900" rIns="121900" bIns="121900" anchor="t" anchorCtr="0">
            <a:spAutoFit/>
          </a:bodyPr>
          <a:lstStyle/>
          <a:p>
            <a:pPr algn="ctr">
              <a:lnSpc>
                <a:spcPct val="123000"/>
              </a:lnSpc>
              <a:spcBef>
                <a:spcPts val="3200"/>
              </a:spcBef>
              <a:spcAft>
                <a:spcPts val="800"/>
              </a:spcAft>
            </a:pPr>
            <a:r>
              <a:rPr lang="en" sz="1600" u="sng" dirty="0">
                <a:solidFill>
                  <a:schemeClr val="dk1"/>
                </a:solidFill>
                <a:highlight>
                  <a:srgbClr val="FFFFFF"/>
                </a:highlight>
                <a:latin typeface="Georgia" panose="02040502050405020303" pitchFamily="18" charset="0"/>
              </a:rPr>
              <a:t>Microsoft discovers threat actor targeting SolarWinds Serv-U software with 0-day exploit</a:t>
            </a:r>
            <a:endParaRPr sz="1600" u="sng" dirty="0">
              <a:latin typeface="Georgia" panose="02040502050405020303" pitchFamily="18" charset="0"/>
              <a:ea typeface="Nunito Sans"/>
              <a:cs typeface="Nunito Sans"/>
              <a:sym typeface="Nunito Sans"/>
            </a:endParaRPr>
          </a:p>
        </p:txBody>
      </p:sp>
      <p:sp>
        <p:nvSpPr>
          <p:cNvPr id="792" name="Google Shape;792;p86"/>
          <p:cNvSpPr txBox="1"/>
          <p:nvPr/>
        </p:nvSpPr>
        <p:spPr>
          <a:xfrm>
            <a:off x="6531100" y="5678467"/>
            <a:ext cx="4518000" cy="492402"/>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800" u="sng">
                <a:solidFill>
                  <a:schemeClr val="hlink"/>
                </a:solidFill>
                <a:latin typeface="Nunito Sans"/>
                <a:ea typeface="Nunito Sans"/>
                <a:cs typeface="Nunito Sans"/>
                <a:sym typeface="Nunito Sans"/>
                <a:hlinkClick r:id="rId4"/>
              </a:rPr>
              <a:t>https://www.microsoft.com/security/blog/2021/07/13/microsoft-discovers-threat-actor-targeting-solarwinds-serv-u-software-with-0-day-exploit/</a:t>
            </a:r>
            <a:r>
              <a:rPr lang="en" sz="800">
                <a:latin typeface="Nunito Sans"/>
                <a:ea typeface="Nunito Sans"/>
                <a:cs typeface="Nunito Sans"/>
                <a:sym typeface="Nunito Sans"/>
              </a:rPr>
              <a:t> </a:t>
            </a:r>
            <a:endParaRPr sz="800">
              <a:latin typeface="Nunito Sans"/>
              <a:ea typeface="Nunito Sans"/>
              <a:cs typeface="Nunito Sans"/>
              <a:sym typeface="Nuni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7"/>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 dirty="0"/>
              <a:t>Human Element</a:t>
            </a:r>
            <a:endParaRPr dirty="0"/>
          </a:p>
        </p:txBody>
      </p:sp>
      <p:sp>
        <p:nvSpPr>
          <p:cNvPr id="365" name="Google Shape;365;p57"/>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lvl="1" indent="-465655">
              <a:lnSpc>
                <a:spcPct val="150000"/>
              </a:lnSpc>
              <a:spcBef>
                <a:spcPts val="0"/>
              </a:spcBef>
              <a:buSzPts val="1900"/>
            </a:pPr>
            <a:r>
              <a:rPr lang="en" sz="2533" dirty="0"/>
              <a:t>What procedures are the adversary using?</a:t>
            </a:r>
          </a:p>
          <a:p>
            <a:pPr lvl="2" indent="-465655">
              <a:lnSpc>
                <a:spcPct val="150000"/>
              </a:lnSpc>
              <a:spcBef>
                <a:spcPts val="0"/>
              </a:spcBef>
              <a:buSzPts val="1900"/>
            </a:pPr>
            <a:r>
              <a:rPr lang="en" sz="2133" dirty="0"/>
              <a:t>Habits</a:t>
            </a:r>
          </a:p>
          <a:p>
            <a:pPr lvl="2" indent="-465655">
              <a:lnSpc>
                <a:spcPct val="150000"/>
              </a:lnSpc>
              <a:spcBef>
                <a:spcPts val="0"/>
              </a:spcBef>
              <a:buSzPts val="1900"/>
            </a:pPr>
            <a:r>
              <a:rPr lang="en" sz="2533" dirty="0"/>
              <a:t>Training</a:t>
            </a:r>
          </a:p>
          <a:p>
            <a:pPr lvl="2" indent="-465655">
              <a:lnSpc>
                <a:spcPct val="150000"/>
              </a:lnSpc>
              <a:spcBef>
                <a:spcPts val="0"/>
              </a:spcBef>
              <a:buSzPts val="1900"/>
            </a:pPr>
            <a:r>
              <a:rPr lang="en" sz="2533" dirty="0"/>
              <a:t>Tools</a:t>
            </a:r>
          </a:p>
          <a:p>
            <a:pPr lvl="2" indent="-465655">
              <a:lnSpc>
                <a:spcPct val="150000"/>
              </a:lnSpc>
              <a:spcBef>
                <a:spcPts val="0"/>
              </a:spcBef>
              <a:buSzPts val="1900"/>
            </a:pPr>
            <a:r>
              <a:rPr lang="en" sz="2533" dirty="0"/>
              <a:t>Guides (check out Conti)</a:t>
            </a:r>
          </a:p>
          <a:p>
            <a:pPr lvl="3" indent="-465655">
              <a:lnSpc>
                <a:spcPct val="150000"/>
              </a:lnSpc>
              <a:spcBef>
                <a:spcPts val="0"/>
              </a:spcBef>
              <a:buSzPts val="1900"/>
            </a:pPr>
            <a:r>
              <a:rPr lang="en" sz="2133" dirty="0"/>
              <a:t>Copy and paste from guide</a:t>
            </a:r>
            <a:endParaRPr sz="2133" dirty="0"/>
          </a:p>
          <a:p>
            <a:pPr marL="0" indent="0">
              <a:lnSpc>
                <a:spcPct val="150000"/>
              </a:lnSpc>
              <a:spcBef>
                <a:spcPts val="2133"/>
              </a:spcBef>
              <a:buNone/>
            </a:pPr>
            <a:endParaRPr sz="2533" dirty="0"/>
          </a:p>
          <a:p>
            <a:pPr indent="0">
              <a:lnSpc>
                <a:spcPct val="150000"/>
              </a:lnSpc>
              <a:spcBef>
                <a:spcPts val="2133"/>
              </a:spcBef>
              <a:spcAft>
                <a:spcPts val="2133"/>
              </a:spcAft>
              <a:buNone/>
            </a:pPr>
            <a:endParaRPr sz="2533"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B254-2A0E-8559-C880-EEA44D3C8536}"/>
              </a:ext>
            </a:extLst>
          </p:cNvPr>
          <p:cNvSpPr>
            <a:spLocks noGrp="1"/>
          </p:cNvSpPr>
          <p:nvPr>
            <p:ph type="title"/>
          </p:nvPr>
        </p:nvSpPr>
        <p:spPr/>
        <p:txBody>
          <a:bodyPr/>
          <a:lstStyle/>
          <a:p>
            <a:r>
              <a:rPr lang="en-US" dirty="0"/>
              <a:t>Detection Engineering process</a:t>
            </a:r>
          </a:p>
        </p:txBody>
      </p:sp>
      <p:pic>
        <p:nvPicPr>
          <p:cNvPr id="125" name="Picture 124" descr="Diagram&#10;&#10;Description automatically generated">
            <a:extLst>
              <a:ext uri="{FF2B5EF4-FFF2-40B4-BE49-F238E27FC236}">
                <a16:creationId xmlns:a16="http://schemas.microsoft.com/office/drawing/2014/main" id="{7B873D45-F7E7-7B7D-F5BA-A238BC04889E}"/>
              </a:ext>
            </a:extLst>
          </p:cNvPr>
          <p:cNvPicPr>
            <a:picLocks noChangeAspect="1"/>
          </p:cNvPicPr>
          <p:nvPr/>
        </p:nvPicPr>
        <p:blipFill>
          <a:blip r:embed="rId2"/>
          <a:stretch>
            <a:fillRect/>
          </a:stretch>
        </p:blipFill>
        <p:spPr>
          <a:xfrm>
            <a:off x="1967739" y="1746686"/>
            <a:ext cx="8256522" cy="4296761"/>
          </a:xfrm>
          <a:prstGeom prst="rect">
            <a:avLst/>
          </a:prstGeom>
        </p:spPr>
      </p:pic>
    </p:spTree>
    <p:extLst>
      <p:ext uri="{BB962C8B-B14F-4D97-AF65-F5344CB8AC3E}">
        <p14:creationId xmlns:p14="http://schemas.microsoft.com/office/powerpoint/2010/main" val="1586942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6"/>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r>
              <a:rPr lang="en" dirty="0"/>
              <a:t>Operationalized Purple Team: Detection ENGINEERING</a:t>
            </a:r>
            <a:endParaRPr dirty="0"/>
          </a:p>
        </p:txBody>
      </p:sp>
      <p:pic>
        <p:nvPicPr>
          <p:cNvPr id="3" name="Picture 2">
            <a:extLst>
              <a:ext uri="{FF2B5EF4-FFF2-40B4-BE49-F238E27FC236}">
                <a16:creationId xmlns:a16="http://schemas.microsoft.com/office/drawing/2014/main" id="{A4407573-8483-46A0-90FF-C5C10C4CAE75}"/>
              </a:ext>
            </a:extLst>
          </p:cNvPr>
          <p:cNvPicPr>
            <a:picLocks noChangeAspect="1"/>
          </p:cNvPicPr>
          <p:nvPr/>
        </p:nvPicPr>
        <p:blipFill>
          <a:blip r:embed="rId3"/>
          <a:stretch>
            <a:fillRect/>
          </a:stretch>
        </p:blipFill>
        <p:spPr>
          <a:xfrm>
            <a:off x="655320" y="1407243"/>
            <a:ext cx="10473836" cy="45480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6" name="Google Shape;426;p61"/>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r>
              <a:rPr lang="en" dirty="0"/>
              <a:t>Purple Team Direction</a:t>
            </a:r>
            <a:endParaRPr dirty="0"/>
          </a:p>
        </p:txBody>
      </p:sp>
      <p:pic>
        <p:nvPicPr>
          <p:cNvPr id="427" name="Google Shape;427;p61"/>
          <p:cNvPicPr preferRelativeResize="0"/>
          <p:nvPr/>
        </p:nvPicPr>
        <p:blipFill rotWithShape="1">
          <a:blip r:embed="rId3">
            <a:alphaModFix/>
          </a:blip>
          <a:srcRect b="42383"/>
          <a:stretch/>
        </p:blipFill>
        <p:spPr>
          <a:xfrm>
            <a:off x="1200806" y="1768503"/>
            <a:ext cx="9790387" cy="307150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0">
            <a:extLst>
              <a:ext uri="{FF2B5EF4-FFF2-40B4-BE49-F238E27FC236}">
                <a16:creationId xmlns:a16="http://schemas.microsoft.com/office/drawing/2014/main" id="{CA4DC8B8-2F01-4EB0-9AB2-5389252C28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728" y="4460281"/>
            <a:ext cx="1035243" cy="6164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666A7C30-97A4-47D3-913A-13942312BB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0139" y="1563560"/>
            <a:ext cx="2883270" cy="431890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148CD26E-0700-4AF5-9798-8EF326970766}"/>
              </a:ext>
            </a:extLst>
          </p:cNvPr>
          <p:cNvSpPr>
            <a:spLocks noGrp="1"/>
          </p:cNvSpPr>
          <p:nvPr>
            <p:ph type="title"/>
          </p:nvPr>
        </p:nvSpPr>
        <p:spPr/>
        <p:txBody>
          <a:bodyPr/>
          <a:lstStyle/>
          <a:p>
            <a:r>
              <a:rPr lang="en-US" dirty="0"/>
              <a:t>Jorge Orchilles</a:t>
            </a:r>
          </a:p>
        </p:txBody>
      </p:sp>
      <p:sp>
        <p:nvSpPr>
          <p:cNvPr id="8" name="Content Placeholder 7">
            <a:extLst>
              <a:ext uri="{FF2B5EF4-FFF2-40B4-BE49-F238E27FC236}">
                <a16:creationId xmlns:a16="http://schemas.microsoft.com/office/drawing/2014/main" id="{84DE0CF5-3CA2-4B74-AF14-F242F6ADE8D7}"/>
              </a:ext>
            </a:extLst>
          </p:cNvPr>
          <p:cNvSpPr>
            <a:spLocks noGrp="1"/>
          </p:cNvSpPr>
          <p:nvPr>
            <p:ph idx="1"/>
          </p:nvPr>
        </p:nvSpPr>
        <p:spPr/>
        <p:txBody>
          <a:bodyPr>
            <a:normAutofit fontScale="92500" lnSpcReduction="20000"/>
          </a:bodyPr>
          <a:lstStyle/>
          <a:p>
            <a:pPr marL="457200" indent="-457200">
              <a:buFont typeface="Arial" panose="020B0604020202020204" pitchFamily="34" charset="0"/>
              <a:buChar char="•"/>
            </a:pPr>
            <a:r>
              <a:rPr lang="en-US" dirty="0">
                <a:latin typeface="Gill Sans MT" panose="020B0502020104020203" pitchFamily="34" charset="0"/>
              </a:rPr>
              <a:t>Chief Technology Officer </a:t>
            </a:r>
          </a:p>
          <a:p>
            <a:pPr marL="457200" indent="-457200">
              <a:buFont typeface="Arial" panose="020B0604020202020204" pitchFamily="34" charset="0"/>
              <a:buChar char="•"/>
            </a:pPr>
            <a:r>
              <a:rPr lang="en-US" dirty="0">
                <a:latin typeface="Gill Sans MT" panose="020B0502020104020203" pitchFamily="34" charset="0"/>
              </a:rPr>
              <a:t>Principal SANS Instructor: SEC699, SEC599, SEC504</a:t>
            </a:r>
          </a:p>
          <a:p>
            <a:pPr marL="923925" lvl="1" indent="-457200">
              <a:buFont typeface="Arial" panose="020B0604020202020204" pitchFamily="34" charset="0"/>
              <a:buChar char="•"/>
            </a:pPr>
            <a:r>
              <a:rPr lang="en-US" dirty="0">
                <a:latin typeface="Gill Sans MT" panose="020B0502020104020203" pitchFamily="34" charset="0"/>
              </a:rPr>
              <a:t>Author SEC564: Red Team Exercises and Adversary Emulation</a:t>
            </a:r>
          </a:p>
          <a:p>
            <a:pPr marL="457200" indent="-457200">
              <a:buFont typeface="Arial" panose="020B0604020202020204" pitchFamily="34" charset="0"/>
              <a:buChar char="•"/>
            </a:pPr>
            <a:r>
              <a:rPr lang="en-US" dirty="0">
                <a:latin typeface="Gill Sans MT" panose="020B0502020104020203" pitchFamily="34" charset="0"/>
              </a:rPr>
              <a:t>10 years @ Citi </a:t>
            </a:r>
          </a:p>
          <a:p>
            <a:pPr marL="457200" indent="-457200">
              <a:buFont typeface="Arial" panose="020B0604020202020204" pitchFamily="34" charset="0"/>
              <a:buChar char="•"/>
            </a:pPr>
            <a:r>
              <a:rPr lang="en-US" dirty="0">
                <a:latin typeface="Gill Sans MT" panose="020B0502020104020203" pitchFamily="34" charset="0"/>
              </a:rPr>
              <a:t>Projects/Contributor</a:t>
            </a:r>
          </a:p>
          <a:p>
            <a:pPr marL="923925" lvl="1" indent="-457200">
              <a:buFont typeface="Arial" panose="020B0604020202020204" pitchFamily="34" charset="0"/>
              <a:buChar char="•"/>
            </a:pPr>
            <a:r>
              <a:rPr lang="en-US" dirty="0">
                <a:latin typeface="Gill Sans MT" panose="020B0502020104020203" pitchFamily="34" charset="0"/>
              </a:rPr>
              <a:t>Purple Team Exercise Framework (PTEF)</a:t>
            </a:r>
          </a:p>
          <a:p>
            <a:pPr marL="923925" lvl="1" indent="-457200">
              <a:buFont typeface="Arial" panose="020B0604020202020204" pitchFamily="34" charset="0"/>
              <a:buChar char="•"/>
            </a:pPr>
            <a:r>
              <a:rPr lang="en-US" dirty="0">
                <a:latin typeface="Gill Sans MT" panose="020B0502020104020203" pitchFamily="34" charset="0"/>
              </a:rPr>
              <a:t>C2 Matrix </a:t>
            </a:r>
          </a:p>
          <a:p>
            <a:pPr marL="923925" lvl="1" indent="-457200">
              <a:buFont typeface="Arial" panose="020B0604020202020204" pitchFamily="34" charset="0"/>
              <a:buChar char="•"/>
            </a:pPr>
            <a:r>
              <a:rPr lang="en-US" dirty="0">
                <a:latin typeface="Gill Sans MT" panose="020B0502020104020203" pitchFamily="34" charset="0"/>
              </a:rPr>
              <a:t>MITRE ATT&amp;CK</a:t>
            </a:r>
          </a:p>
          <a:p>
            <a:pPr marL="923925" lvl="1" indent="-457200">
              <a:buFont typeface="Arial" panose="020B0604020202020204" pitchFamily="34" charset="0"/>
              <a:buChar char="•"/>
            </a:pPr>
            <a:r>
              <a:rPr lang="en-US" dirty="0">
                <a:latin typeface="Gill Sans MT" panose="020B0502020104020203" pitchFamily="34" charset="0"/>
              </a:rPr>
              <a:t>Atomic Red Team</a:t>
            </a:r>
          </a:p>
          <a:p>
            <a:pPr marL="923925" lvl="1" indent="-457200">
              <a:buFont typeface="Arial" panose="020B0604020202020204" pitchFamily="34" charset="0"/>
              <a:buChar char="•"/>
            </a:pPr>
            <a:r>
              <a:rPr lang="en-US" dirty="0">
                <a:latin typeface="Gill Sans MT" panose="020B0502020104020203" pitchFamily="34" charset="0"/>
              </a:rPr>
              <a:t>CVSSv3.1 Voting Member</a:t>
            </a:r>
          </a:p>
          <a:p>
            <a:pPr marL="923925" lvl="1" indent="-457200">
              <a:buFont typeface="Arial" panose="020B0604020202020204" pitchFamily="34" charset="0"/>
              <a:buChar char="•"/>
            </a:pPr>
            <a:r>
              <a:rPr lang="en-US" dirty="0">
                <a:latin typeface="Gill Sans MT" panose="020B0502020104020203" pitchFamily="34" charset="0"/>
              </a:rPr>
              <a:t>GFMA: Threat-Led Pentest Framework </a:t>
            </a:r>
          </a:p>
          <a:p>
            <a:pPr marL="457200" indent="-457200">
              <a:buFont typeface="Arial" panose="020B0604020202020204" pitchFamily="34" charset="0"/>
              <a:buChar char="•"/>
            </a:pPr>
            <a:r>
              <a:rPr lang="en-US" dirty="0">
                <a:latin typeface="Gill Sans MT" panose="020B0502020104020203" pitchFamily="34" charset="0"/>
              </a:rPr>
              <a:t>ISSA Fellow; NSI Technologist Fellow</a:t>
            </a:r>
          </a:p>
          <a:p>
            <a:pPr marL="457200" indent="-457200">
              <a:buFont typeface="Arial" panose="020B0604020202020204" pitchFamily="34" charset="0"/>
              <a:buChar char="•"/>
            </a:pPr>
            <a:endParaRPr lang="en-US" dirty="0">
              <a:latin typeface="Gill Sans MT" panose="020B0502020104020203" pitchFamily="34" charset="0"/>
            </a:endParaRPr>
          </a:p>
        </p:txBody>
      </p:sp>
      <p:pic>
        <p:nvPicPr>
          <p:cNvPr id="10" name="Picture 4">
            <a:extLst>
              <a:ext uri="{FF2B5EF4-FFF2-40B4-BE49-F238E27FC236}">
                <a16:creationId xmlns:a16="http://schemas.microsoft.com/office/drawing/2014/main" id="{AF0816F5-774A-4B54-BF87-D7617ACD95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4544" y="3727973"/>
            <a:ext cx="658623" cy="48239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C4F15C36-E7EE-456E-A91F-FF55881BC1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1632" y="5389732"/>
            <a:ext cx="1716735" cy="44923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Logo, icon&#10;&#10;Description automatically generated">
            <a:extLst>
              <a:ext uri="{FF2B5EF4-FFF2-40B4-BE49-F238E27FC236}">
                <a16:creationId xmlns:a16="http://schemas.microsoft.com/office/drawing/2014/main" id="{EC3AF00D-A541-4350-8140-F277C12469A0}"/>
              </a:ext>
            </a:extLst>
          </p:cNvPr>
          <p:cNvPicPr>
            <a:picLocks noChangeAspect="1"/>
          </p:cNvPicPr>
          <p:nvPr/>
        </p:nvPicPr>
        <p:blipFill>
          <a:blip r:embed="rId7"/>
          <a:stretch>
            <a:fillRect/>
          </a:stretch>
        </p:blipFill>
        <p:spPr>
          <a:xfrm>
            <a:off x="4627244" y="1391870"/>
            <a:ext cx="947624" cy="464336"/>
          </a:xfrm>
          <a:prstGeom prst="rect">
            <a:avLst/>
          </a:prstGeom>
        </p:spPr>
      </p:pic>
    </p:spTree>
    <p:extLst>
      <p:ext uri="{BB962C8B-B14F-4D97-AF65-F5344CB8AC3E}">
        <p14:creationId xmlns:p14="http://schemas.microsoft.com/office/powerpoint/2010/main" val="2785446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D231-5E1D-464F-B89B-DFC714032CDD}"/>
              </a:ext>
            </a:extLst>
          </p:cNvPr>
          <p:cNvSpPr>
            <a:spLocks noGrp="1"/>
          </p:cNvSpPr>
          <p:nvPr>
            <p:ph type="title"/>
          </p:nvPr>
        </p:nvSpPr>
        <p:spPr/>
        <p:txBody>
          <a:bodyPr/>
          <a:lstStyle/>
          <a:p>
            <a:r>
              <a:rPr lang="en-US" dirty="0"/>
              <a:t>Detection Focus</a:t>
            </a:r>
          </a:p>
        </p:txBody>
      </p:sp>
      <p:pic>
        <p:nvPicPr>
          <p:cNvPr id="32" name="Content Placeholder 31">
            <a:extLst>
              <a:ext uri="{FF2B5EF4-FFF2-40B4-BE49-F238E27FC236}">
                <a16:creationId xmlns:a16="http://schemas.microsoft.com/office/drawing/2014/main" id="{D54558AD-7BD2-43BA-9751-AE78ACFF571D}"/>
              </a:ext>
            </a:extLst>
          </p:cNvPr>
          <p:cNvPicPr>
            <a:picLocks noGrp="1" noChangeAspect="1"/>
          </p:cNvPicPr>
          <p:nvPr>
            <p:ph idx="1"/>
          </p:nvPr>
        </p:nvPicPr>
        <p:blipFill>
          <a:blip r:embed="rId2"/>
          <a:stretch>
            <a:fillRect/>
          </a:stretch>
        </p:blipFill>
        <p:spPr>
          <a:xfrm>
            <a:off x="1944264" y="2126758"/>
            <a:ext cx="8303472" cy="3298222"/>
          </a:xfrm>
          <a:prstGeom prst="rect">
            <a:avLst/>
          </a:prstGeom>
        </p:spPr>
      </p:pic>
    </p:spTree>
    <p:extLst>
      <p:ext uri="{BB962C8B-B14F-4D97-AF65-F5344CB8AC3E}">
        <p14:creationId xmlns:p14="http://schemas.microsoft.com/office/powerpoint/2010/main" val="904993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98F6-DBF2-3338-3BB5-929AE590270D}"/>
              </a:ext>
            </a:extLst>
          </p:cNvPr>
          <p:cNvSpPr>
            <a:spLocks noGrp="1"/>
          </p:cNvSpPr>
          <p:nvPr>
            <p:ph type="title"/>
          </p:nvPr>
        </p:nvSpPr>
        <p:spPr/>
        <p:txBody>
          <a:bodyPr/>
          <a:lstStyle/>
          <a:p>
            <a:r>
              <a:rPr lang="en-US" dirty="0"/>
              <a:t>Strategic Drivers</a:t>
            </a:r>
          </a:p>
        </p:txBody>
      </p:sp>
      <p:pic>
        <p:nvPicPr>
          <p:cNvPr id="3" name="Google Shape;302;p50">
            <a:extLst>
              <a:ext uri="{FF2B5EF4-FFF2-40B4-BE49-F238E27FC236}">
                <a16:creationId xmlns:a16="http://schemas.microsoft.com/office/drawing/2014/main" id="{A5B8E7DF-5F43-F698-9969-DBDCB4104604}"/>
              </a:ext>
            </a:extLst>
          </p:cNvPr>
          <p:cNvPicPr preferRelativeResize="0"/>
          <p:nvPr/>
        </p:nvPicPr>
        <p:blipFill rotWithShape="1">
          <a:blip r:embed="rId2">
            <a:alphaModFix/>
          </a:blip>
          <a:srcRect t="17525"/>
          <a:stretch/>
        </p:blipFill>
        <p:spPr>
          <a:xfrm>
            <a:off x="2793913" y="1798191"/>
            <a:ext cx="6604174" cy="3507700"/>
          </a:xfrm>
          <a:prstGeom prst="rect">
            <a:avLst/>
          </a:prstGeom>
          <a:noFill/>
          <a:ln w="38100" cap="flat" cmpd="sng">
            <a:solidFill>
              <a:schemeClr val="tx1"/>
            </a:solidFill>
            <a:prstDash val="solid"/>
            <a:round/>
            <a:headEnd type="none" w="sm" len="sm"/>
            <a:tailEnd type="none" w="sm" len="sm"/>
          </a:ln>
        </p:spPr>
      </p:pic>
    </p:spTree>
    <p:extLst>
      <p:ext uri="{BB962C8B-B14F-4D97-AF65-F5344CB8AC3E}">
        <p14:creationId xmlns:p14="http://schemas.microsoft.com/office/powerpoint/2010/main" val="1742299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84C3-27D2-855A-0E63-B031B1ACE609}"/>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C53BFF0E-B932-F3D7-9647-5069491696D9}"/>
              </a:ext>
            </a:extLst>
          </p:cNvPr>
          <p:cNvSpPr>
            <a:spLocks noGrp="1"/>
          </p:cNvSpPr>
          <p:nvPr>
            <p:ph idx="1"/>
          </p:nvPr>
        </p:nvSpPr>
        <p:spPr/>
        <p:txBody>
          <a:bodyPr/>
          <a:lstStyle/>
          <a:p>
            <a:pPr marL="457200" lvl="0" indent="-438150">
              <a:lnSpc>
                <a:spcPct val="150000"/>
              </a:lnSpc>
              <a:spcBef>
                <a:spcPts val="0"/>
              </a:spcBef>
              <a:buSzPts val="3300"/>
              <a:buChar char="●"/>
            </a:pPr>
            <a:r>
              <a:rPr lang="en-US" sz="3300" dirty="0"/>
              <a:t>What data are you collecting?</a:t>
            </a:r>
          </a:p>
          <a:p>
            <a:pPr marL="457200" lvl="0" indent="-438150">
              <a:lnSpc>
                <a:spcPct val="150000"/>
              </a:lnSpc>
              <a:spcBef>
                <a:spcPts val="0"/>
              </a:spcBef>
              <a:buSzPts val="3300"/>
              <a:buChar char="●"/>
            </a:pPr>
            <a:r>
              <a:rPr lang="en-US" sz="3300" dirty="0"/>
              <a:t>Where is it collected?</a:t>
            </a:r>
          </a:p>
          <a:p>
            <a:pPr marL="1371600" lvl="2" indent="-412750">
              <a:lnSpc>
                <a:spcPct val="150000"/>
              </a:lnSpc>
              <a:spcBef>
                <a:spcPts val="0"/>
              </a:spcBef>
              <a:buSzPts val="2900"/>
              <a:buChar char="■"/>
            </a:pPr>
            <a:r>
              <a:rPr lang="en-US" sz="2900" dirty="0"/>
              <a:t>SIEM, EDR, Firewall?</a:t>
            </a:r>
          </a:p>
          <a:p>
            <a:pPr marL="457200" lvl="0" indent="-438150">
              <a:lnSpc>
                <a:spcPct val="150000"/>
              </a:lnSpc>
              <a:spcBef>
                <a:spcPts val="0"/>
              </a:spcBef>
              <a:buSzPts val="3300"/>
              <a:buChar char="●"/>
            </a:pPr>
            <a:r>
              <a:rPr lang="en-US" sz="3300" dirty="0"/>
              <a:t>How do you prioritize Data Sources?</a:t>
            </a:r>
          </a:p>
        </p:txBody>
      </p:sp>
    </p:spTree>
    <p:extLst>
      <p:ext uri="{BB962C8B-B14F-4D97-AF65-F5344CB8AC3E}">
        <p14:creationId xmlns:p14="http://schemas.microsoft.com/office/powerpoint/2010/main" val="3888656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82B14-C6B4-6813-F14F-CCF4701223BB}"/>
              </a:ext>
            </a:extLst>
          </p:cNvPr>
          <p:cNvSpPr>
            <a:spLocks noGrp="1"/>
          </p:cNvSpPr>
          <p:nvPr>
            <p:ph type="title"/>
          </p:nvPr>
        </p:nvSpPr>
        <p:spPr/>
        <p:txBody>
          <a:bodyPr/>
          <a:lstStyle/>
          <a:p>
            <a:r>
              <a:rPr lang="en-US" dirty="0"/>
              <a:t>Data Collection</a:t>
            </a:r>
          </a:p>
        </p:txBody>
      </p:sp>
      <p:pic>
        <p:nvPicPr>
          <p:cNvPr id="3" name="Google Shape;313;p52" title="Count">
            <a:extLst>
              <a:ext uri="{FF2B5EF4-FFF2-40B4-BE49-F238E27FC236}">
                <a16:creationId xmlns:a16="http://schemas.microsoft.com/office/drawing/2014/main" id="{C35C69FF-B963-8C45-256E-839428C6BFCB}"/>
              </a:ext>
            </a:extLst>
          </p:cNvPr>
          <p:cNvPicPr preferRelativeResize="0"/>
          <p:nvPr/>
        </p:nvPicPr>
        <p:blipFill rotWithShape="1">
          <a:blip r:embed="rId3">
            <a:alphaModFix/>
          </a:blip>
          <a:srcRect l="3379" t="3419" r="890" b="3410"/>
          <a:stretch/>
        </p:blipFill>
        <p:spPr>
          <a:xfrm>
            <a:off x="655320" y="1387366"/>
            <a:ext cx="11011163" cy="4840013"/>
          </a:xfrm>
          <a:prstGeom prst="rect">
            <a:avLst/>
          </a:prstGeom>
          <a:noFill/>
          <a:ln>
            <a:noFill/>
          </a:ln>
        </p:spPr>
      </p:pic>
    </p:spTree>
    <p:extLst>
      <p:ext uri="{BB962C8B-B14F-4D97-AF65-F5344CB8AC3E}">
        <p14:creationId xmlns:p14="http://schemas.microsoft.com/office/powerpoint/2010/main" val="425644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CD9B-F0FD-08EF-6A1D-7586E24B6DDE}"/>
              </a:ext>
            </a:extLst>
          </p:cNvPr>
          <p:cNvSpPr>
            <a:spLocks noGrp="1"/>
          </p:cNvSpPr>
          <p:nvPr>
            <p:ph type="ctrTitle"/>
          </p:nvPr>
        </p:nvSpPr>
        <p:spPr/>
        <p:txBody>
          <a:bodyPr/>
          <a:lstStyle/>
          <a:p>
            <a:r>
              <a:rPr lang="en-US" sz="2200" dirty="0"/>
              <a:t>Operational capacity</a:t>
            </a:r>
          </a:p>
        </p:txBody>
      </p:sp>
      <p:sp>
        <p:nvSpPr>
          <p:cNvPr id="3" name="Subtitle 2">
            <a:extLst>
              <a:ext uri="{FF2B5EF4-FFF2-40B4-BE49-F238E27FC236}">
                <a16:creationId xmlns:a16="http://schemas.microsoft.com/office/drawing/2014/main" id="{42C7069D-0FCA-F70E-7F97-C9A206B6ACFB}"/>
              </a:ext>
            </a:extLst>
          </p:cNvPr>
          <p:cNvSpPr>
            <a:spLocks noGrp="1"/>
          </p:cNvSpPr>
          <p:nvPr>
            <p:ph type="subTitle" idx="1"/>
          </p:nvPr>
        </p:nvSpPr>
        <p:spPr/>
        <p:txBody>
          <a:bodyPr/>
          <a:lstStyle/>
          <a:p>
            <a:r>
              <a:rPr lang="en-US" dirty="0"/>
              <a:t>The Detection Cyborg</a:t>
            </a:r>
          </a:p>
        </p:txBody>
      </p:sp>
      <p:sp>
        <p:nvSpPr>
          <p:cNvPr id="4" name="Text Placeholder 3">
            <a:extLst>
              <a:ext uri="{FF2B5EF4-FFF2-40B4-BE49-F238E27FC236}">
                <a16:creationId xmlns:a16="http://schemas.microsoft.com/office/drawing/2014/main" id="{B26EC422-F0F7-9E28-FA18-68BAC0E72552}"/>
              </a:ext>
            </a:extLst>
          </p:cNvPr>
          <p:cNvSpPr>
            <a:spLocks noGrp="1"/>
          </p:cNvSpPr>
          <p:nvPr>
            <p:ph type="body" sz="quarter" idx="13"/>
          </p:nvPr>
        </p:nvSpPr>
        <p:spPr/>
        <p:txBody>
          <a:bodyPr/>
          <a:lstStyle/>
          <a:p>
            <a:pPr marL="457200" lvl="0" indent="-412750">
              <a:spcBef>
                <a:spcPts val="1600"/>
              </a:spcBef>
              <a:buSzPts val="2900"/>
              <a:buChar char="●"/>
            </a:pPr>
            <a:r>
              <a:rPr lang="en-US" sz="2900" dirty="0"/>
              <a:t>The level of capability and proficiency between the </a:t>
            </a:r>
            <a:r>
              <a:rPr lang="en-US" sz="2900" u="sng" dirty="0"/>
              <a:t>Analyst</a:t>
            </a:r>
            <a:r>
              <a:rPr lang="en-US" sz="2900" dirty="0"/>
              <a:t> and their </a:t>
            </a:r>
            <a:r>
              <a:rPr lang="en-US" sz="2900" u="sng" dirty="0"/>
              <a:t>Tools.</a:t>
            </a:r>
            <a:br>
              <a:rPr lang="en-US" sz="2900" dirty="0"/>
            </a:br>
            <a:endParaRPr lang="en-US" sz="2900" dirty="0"/>
          </a:p>
          <a:p>
            <a:pPr marL="914400" lvl="1" indent="-387350">
              <a:spcBef>
                <a:spcPts val="0"/>
              </a:spcBef>
              <a:buSzPts val="2500"/>
              <a:buChar char="○"/>
            </a:pPr>
            <a:r>
              <a:rPr lang="en-US" sz="2500" dirty="0"/>
              <a:t>Great analyst can be hindered by inefficient tools.</a:t>
            </a:r>
          </a:p>
          <a:p>
            <a:pPr marL="914400" lvl="1" indent="-387350">
              <a:spcBef>
                <a:spcPts val="0"/>
              </a:spcBef>
              <a:buSzPts val="2500"/>
              <a:buChar char="○"/>
            </a:pPr>
            <a:r>
              <a:rPr lang="en-US" sz="2500" dirty="0"/>
              <a:t>Great tools will be underutilized by novice analysts.</a:t>
            </a:r>
          </a:p>
          <a:p>
            <a:pPr marL="914400" lvl="1" indent="-387350">
              <a:spcBef>
                <a:spcPts val="0"/>
              </a:spcBef>
              <a:buSzPts val="2500"/>
              <a:buChar char="○"/>
            </a:pPr>
            <a:r>
              <a:rPr lang="en-US" sz="2500" dirty="0"/>
              <a:t>Time factor.</a:t>
            </a:r>
          </a:p>
        </p:txBody>
      </p:sp>
    </p:spTree>
    <p:extLst>
      <p:ext uri="{BB962C8B-B14F-4D97-AF65-F5344CB8AC3E}">
        <p14:creationId xmlns:p14="http://schemas.microsoft.com/office/powerpoint/2010/main" val="3920503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84C3-27D2-855A-0E63-B031B1ACE609}"/>
              </a:ext>
            </a:extLst>
          </p:cNvPr>
          <p:cNvSpPr>
            <a:spLocks noGrp="1"/>
          </p:cNvSpPr>
          <p:nvPr>
            <p:ph type="title"/>
          </p:nvPr>
        </p:nvSpPr>
        <p:spPr/>
        <p:txBody>
          <a:bodyPr/>
          <a:lstStyle/>
          <a:p>
            <a:r>
              <a:rPr lang="en-US" dirty="0"/>
              <a:t>Threat Understanding</a:t>
            </a:r>
          </a:p>
        </p:txBody>
      </p:sp>
      <p:sp>
        <p:nvSpPr>
          <p:cNvPr id="3" name="Content Placeholder 2">
            <a:extLst>
              <a:ext uri="{FF2B5EF4-FFF2-40B4-BE49-F238E27FC236}">
                <a16:creationId xmlns:a16="http://schemas.microsoft.com/office/drawing/2014/main" id="{C53BFF0E-B932-F3D7-9647-5069491696D9}"/>
              </a:ext>
            </a:extLst>
          </p:cNvPr>
          <p:cNvSpPr>
            <a:spLocks noGrp="1"/>
          </p:cNvSpPr>
          <p:nvPr>
            <p:ph idx="1"/>
          </p:nvPr>
        </p:nvSpPr>
        <p:spPr/>
        <p:txBody>
          <a:bodyPr/>
          <a:lstStyle/>
          <a:p>
            <a:pPr marL="457200" lvl="0" indent="-393700">
              <a:spcBef>
                <a:spcPts val="0"/>
              </a:spcBef>
              <a:buSzPts val="2600"/>
              <a:buChar char="●"/>
            </a:pPr>
            <a:r>
              <a:rPr lang="en-US" sz="2600" dirty="0"/>
              <a:t>Understanding your threat landscape is crucial.</a:t>
            </a:r>
          </a:p>
          <a:p>
            <a:pPr marL="1371600" lvl="2" indent="-368300">
              <a:spcBef>
                <a:spcPts val="0"/>
              </a:spcBef>
              <a:buSzPts val="2200"/>
              <a:buChar char="■"/>
            </a:pPr>
            <a:r>
              <a:rPr lang="en-US" sz="2200" dirty="0"/>
              <a:t>Example: If you don’t know PowerShell is used in malicious activity, you won’t try to detect it.</a:t>
            </a:r>
            <a:br>
              <a:rPr lang="en-US" sz="2200" dirty="0"/>
            </a:br>
            <a:endParaRPr lang="en-US" sz="2200" dirty="0"/>
          </a:p>
          <a:p>
            <a:pPr marL="457200" lvl="0" indent="-393700">
              <a:spcBef>
                <a:spcPts val="0"/>
              </a:spcBef>
              <a:buSzPts val="2600"/>
              <a:buChar char="●"/>
            </a:pPr>
            <a:r>
              <a:rPr lang="en-US" sz="2600" dirty="0"/>
              <a:t>Focus on Procedures</a:t>
            </a:r>
          </a:p>
          <a:p>
            <a:pPr marL="1371600" lvl="2" indent="-368300">
              <a:spcBef>
                <a:spcPts val="0"/>
              </a:spcBef>
              <a:buSzPts val="2200"/>
              <a:buChar char="■"/>
            </a:pPr>
            <a:r>
              <a:rPr lang="en-US" sz="2200" dirty="0"/>
              <a:t>Not Technique Level</a:t>
            </a:r>
          </a:p>
          <a:p>
            <a:pPr marL="1371600" lvl="2" indent="-368300">
              <a:spcBef>
                <a:spcPts val="0"/>
              </a:spcBef>
              <a:buSzPts val="2200"/>
              <a:buChar char="■"/>
            </a:pPr>
            <a:r>
              <a:rPr lang="en-US" sz="2200" dirty="0"/>
              <a:t>Not Atomic IOCs or “Threat” Feeds</a:t>
            </a:r>
          </a:p>
        </p:txBody>
      </p:sp>
    </p:spTree>
    <p:extLst>
      <p:ext uri="{BB962C8B-B14F-4D97-AF65-F5344CB8AC3E}">
        <p14:creationId xmlns:p14="http://schemas.microsoft.com/office/powerpoint/2010/main" val="2998105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2"/>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r>
              <a:rPr lang="en" dirty="0"/>
              <a:t>Collection</a:t>
            </a:r>
            <a:endParaRPr dirty="0"/>
          </a:p>
        </p:txBody>
      </p:sp>
      <p:sp>
        <p:nvSpPr>
          <p:cNvPr id="2" name="Content Placeholder 1">
            <a:extLst>
              <a:ext uri="{FF2B5EF4-FFF2-40B4-BE49-F238E27FC236}">
                <a16:creationId xmlns:a16="http://schemas.microsoft.com/office/drawing/2014/main" id="{D14C395B-ABEE-4ADB-9371-DF6DC6B4B28A}"/>
              </a:ext>
            </a:extLst>
          </p:cNvPr>
          <p:cNvSpPr>
            <a:spLocks noGrp="1"/>
          </p:cNvSpPr>
          <p:nvPr>
            <p:ph idx="1"/>
          </p:nvPr>
        </p:nvSpPr>
        <p:spPr>
          <a:xfrm>
            <a:off x="217083" y="1604877"/>
            <a:ext cx="10881360" cy="4048970"/>
          </a:xfrm>
        </p:spPr>
        <p:txBody>
          <a:bodyPr/>
          <a:lstStyle/>
          <a:p>
            <a:pPr marL="609585" indent="-397923">
              <a:spcBef>
                <a:spcPts val="0"/>
              </a:spcBef>
              <a:spcAft>
                <a:spcPts val="0"/>
              </a:spcAft>
              <a:buClr>
                <a:srgbClr val="092C74"/>
              </a:buClr>
              <a:buSzPts val="1100"/>
              <a:buFont typeface="Nunito Sans"/>
              <a:buChar char="●"/>
            </a:pPr>
            <a:r>
              <a:rPr lang="en-US" dirty="0">
                <a:ea typeface="Nunito Sans"/>
                <a:cs typeface="Nunito Sans"/>
                <a:sym typeface="Nunito Sans"/>
              </a:rPr>
              <a:t>Verify data is collected around the event(s).</a:t>
            </a:r>
          </a:p>
          <a:p>
            <a:pPr marL="1219170" lvl="1" indent="-397923">
              <a:spcBef>
                <a:spcPts val="0"/>
              </a:spcBef>
              <a:spcAft>
                <a:spcPts val="0"/>
              </a:spcAft>
              <a:buClr>
                <a:srgbClr val="092C74"/>
              </a:buClr>
              <a:buSzPts val="1100"/>
              <a:buFont typeface="Nunito Sans"/>
              <a:buChar char="○"/>
            </a:pPr>
            <a:r>
              <a:rPr lang="en-US" sz="1467" dirty="0">
                <a:ea typeface="Nunito Sans"/>
                <a:cs typeface="Nunito Sans"/>
                <a:sym typeface="Nunito Sans"/>
              </a:rPr>
              <a:t>MITRE ATT&amp;CK can assist in identifying data sources.</a:t>
            </a:r>
          </a:p>
          <a:p>
            <a:pPr marL="609585">
              <a:spcBef>
                <a:spcPts val="0"/>
              </a:spcBef>
              <a:spcAft>
                <a:spcPts val="0"/>
              </a:spcAft>
            </a:pPr>
            <a:endParaRPr lang="en-US" sz="1467" dirty="0">
              <a:ea typeface="Nunito Sans"/>
              <a:cs typeface="Nunito Sans"/>
              <a:sym typeface="Nunito Sans"/>
            </a:endParaRPr>
          </a:p>
          <a:p>
            <a:pPr marL="609585" indent="-397923">
              <a:spcBef>
                <a:spcPts val="0"/>
              </a:spcBef>
              <a:spcAft>
                <a:spcPts val="0"/>
              </a:spcAft>
              <a:buClr>
                <a:srgbClr val="092C74"/>
              </a:buClr>
              <a:buSzPts val="1100"/>
              <a:buFont typeface="Nunito Sans"/>
              <a:buChar char="●"/>
            </a:pPr>
            <a:r>
              <a:rPr lang="en-US" dirty="0">
                <a:ea typeface="Nunito Sans"/>
                <a:cs typeface="Nunito Sans"/>
                <a:sym typeface="Nunito Sans"/>
              </a:rPr>
              <a:t>Where are the logs found?</a:t>
            </a:r>
            <a:r>
              <a:rPr lang="en-US" sz="1467" dirty="0">
                <a:ea typeface="Nunito Sans"/>
                <a:cs typeface="Nunito Sans"/>
                <a:sym typeface="Nunito Sans"/>
              </a:rPr>
              <a:t> </a:t>
            </a:r>
          </a:p>
          <a:p>
            <a:pPr marL="1219170" lvl="1" indent="-397923">
              <a:spcBef>
                <a:spcPts val="0"/>
              </a:spcBef>
              <a:spcAft>
                <a:spcPts val="0"/>
              </a:spcAft>
              <a:buClr>
                <a:srgbClr val="092C74"/>
              </a:buClr>
              <a:buSzPts val="1100"/>
              <a:buFont typeface="Nunito Sans"/>
              <a:buChar char="○"/>
            </a:pPr>
            <a:r>
              <a:rPr lang="en-US" sz="1467" dirty="0">
                <a:ea typeface="Nunito Sans"/>
                <a:cs typeface="Nunito Sans"/>
                <a:sym typeface="Nunito Sans"/>
              </a:rPr>
              <a:t>SIEM, EDR, Host, </a:t>
            </a:r>
            <a:r>
              <a:rPr lang="en-US" sz="1467" dirty="0" err="1">
                <a:ea typeface="Nunito Sans"/>
                <a:cs typeface="Nunito Sans"/>
                <a:sym typeface="Nunito Sans"/>
              </a:rPr>
              <a:t>etc</a:t>
            </a:r>
            <a:endParaRPr lang="en-US" sz="1467" dirty="0">
              <a:ea typeface="Nunito Sans"/>
              <a:cs typeface="Nunito Sans"/>
              <a:sym typeface="Nunito Sans"/>
            </a:endParaRPr>
          </a:p>
          <a:p>
            <a:pPr marL="1219170" lvl="1" indent="-397923">
              <a:spcBef>
                <a:spcPts val="0"/>
              </a:spcBef>
              <a:spcAft>
                <a:spcPts val="0"/>
              </a:spcAft>
              <a:buClr>
                <a:srgbClr val="092C74"/>
              </a:buClr>
              <a:buSzPts val="1100"/>
              <a:buFont typeface="Nunito Sans"/>
              <a:buChar char="○"/>
            </a:pPr>
            <a:r>
              <a:rPr lang="en-US" sz="1467" dirty="0">
                <a:ea typeface="Nunito Sans"/>
                <a:cs typeface="Nunito Sans"/>
                <a:sym typeface="Nunito Sans"/>
              </a:rPr>
              <a:t>Check out </a:t>
            </a:r>
            <a:r>
              <a:rPr lang="en-US" sz="1467" u="sng" dirty="0" err="1">
                <a:ea typeface="Nunito Sans"/>
                <a:cs typeface="Nunito Sans"/>
                <a:sym typeface="Nunito Sans"/>
                <a:hlinkClick r:id="rId3">
                  <a:extLst>
                    <a:ext uri="{A12FA001-AC4F-418D-AE19-62706E023703}">
                      <ahyp:hlinkClr xmlns:ahyp="http://schemas.microsoft.com/office/drawing/2018/hyperlinkcolor" val="tx"/>
                    </a:ext>
                  </a:extLst>
                </a:hlinkClick>
              </a:rPr>
              <a:t>DeTT&amp;CT</a:t>
            </a:r>
            <a:endParaRPr lang="en-US" sz="1467" dirty="0">
              <a:ea typeface="Nunito Sans"/>
              <a:cs typeface="Nunito Sans"/>
              <a:sym typeface="Nunito Sans"/>
            </a:endParaRPr>
          </a:p>
          <a:p>
            <a:pPr>
              <a:spcBef>
                <a:spcPts val="0"/>
              </a:spcBef>
              <a:spcAft>
                <a:spcPts val="0"/>
              </a:spcAft>
            </a:pPr>
            <a:endParaRPr lang="en-US" sz="1467" dirty="0">
              <a:ea typeface="Nunito Sans"/>
              <a:cs typeface="Nunito Sans"/>
              <a:sym typeface="Nunito Sans"/>
            </a:endParaRPr>
          </a:p>
          <a:p>
            <a:pPr marL="609585" indent="-397923">
              <a:spcBef>
                <a:spcPts val="0"/>
              </a:spcBef>
              <a:spcAft>
                <a:spcPts val="0"/>
              </a:spcAft>
              <a:buClr>
                <a:srgbClr val="092C74"/>
              </a:buClr>
              <a:buSzPts val="1100"/>
              <a:buFont typeface="Nunito Sans"/>
              <a:buChar char="●"/>
            </a:pPr>
            <a:r>
              <a:rPr lang="en-US" dirty="0">
                <a:ea typeface="Nunito Sans"/>
                <a:cs typeface="Nunito Sans"/>
                <a:sym typeface="Nunito Sans"/>
              </a:rPr>
              <a:t>Are there visibility gaps in the logs?</a:t>
            </a:r>
          </a:p>
          <a:p>
            <a:pPr marL="1219170" lvl="1" indent="-397923">
              <a:spcBef>
                <a:spcPts val="0"/>
              </a:spcBef>
              <a:spcAft>
                <a:spcPts val="0"/>
              </a:spcAft>
              <a:buClr>
                <a:srgbClr val="092C74"/>
              </a:buClr>
              <a:buSzPts val="1100"/>
              <a:buFont typeface="Nunito Sans"/>
              <a:buChar char="○"/>
            </a:pPr>
            <a:r>
              <a:rPr lang="en-US" sz="1467" dirty="0">
                <a:ea typeface="Nunito Sans"/>
                <a:cs typeface="Nunito Sans"/>
                <a:sym typeface="Nunito Sans"/>
              </a:rPr>
              <a:t>If logging gaps are identified, they should be fixed or documented as gaps. </a:t>
            </a:r>
          </a:p>
          <a:p>
            <a:pPr>
              <a:spcBef>
                <a:spcPts val="0"/>
              </a:spcBef>
              <a:spcAft>
                <a:spcPts val="0"/>
              </a:spcAft>
            </a:pPr>
            <a:endParaRPr lang="en-US" sz="1467" dirty="0">
              <a:ea typeface="Nunito Sans"/>
              <a:cs typeface="Nunito Sans"/>
              <a:sym typeface="Nunito Sans"/>
            </a:endParaRPr>
          </a:p>
          <a:p>
            <a:pPr marL="609585" indent="-397923">
              <a:spcBef>
                <a:spcPts val="0"/>
              </a:spcBef>
              <a:spcAft>
                <a:spcPts val="0"/>
              </a:spcAft>
              <a:buClr>
                <a:srgbClr val="092C74"/>
              </a:buClr>
              <a:buSzPts val="1100"/>
              <a:buFont typeface="Nunito Sans"/>
              <a:buChar char="●"/>
            </a:pPr>
            <a:r>
              <a:rPr lang="en-US" dirty="0">
                <a:ea typeface="Nunito Sans"/>
                <a:cs typeface="Nunito Sans"/>
                <a:sym typeface="Nunito Sans"/>
              </a:rPr>
              <a:t>Start hypothesizing detection opportunities</a:t>
            </a:r>
            <a:endParaRPr lang="en-US" dirty="0"/>
          </a:p>
        </p:txBody>
      </p:sp>
      <p:grpSp>
        <p:nvGrpSpPr>
          <p:cNvPr id="433" name="Google Shape;433;p62"/>
          <p:cNvGrpSpPr/>
          <p:nvPr/>
        </p:nvGrpSpPr>
        <p:grpSpPr>
          <a:xfrm>
            <a:off x="7620069" y="2316508"/>
            <a:ext cx="1481079" cy="518717"/>
            <a:chOff x="1900218" y="996036"/>
            <a:chExt cx="1882407" cy="669600"/>
          </a:xfrm>
        </p:grpSpPr>
        <p:cxnSp>
          <p:nvCxnSpPr>
            <p:cNvPr id="434" name="Google Shape;434;p62"/>
            <p:cNvCxnSpPr/>
            <p:nvPr/>
          </p:nvCxnSpPr>
          <p:spPr>
            <a:xfrm>
              <a:off x="3438525" y="1309350"/>
              <a:ext cx="344100" cy="344100"/>
            </a:xfrm>
            <a:prstGeom prst="straightConnector1">
              <a:avLst/>
            </a:prstGeom>
            <a:noFill/>
            <a:ln w="19050" cap="flat" cmpd="sng">
              <a:solidFill>
                <a:srgbClr val="9225A5"/>
              </a:solidFill>
              <a:prstDash val="solid"/>
              <a:round/>
              <a:headEnd type="oval" w="med" len="med"/>
              <a:tailEnd type="none" w="sm" len="sm"/>
            </a:ln>
          </p:spPr>
        </p:cxnSp>
        <p:sp>
          <p:nvSpPr>
            <p:cNvPr id="435" name="Google Shape;435;p62"/>
            <p:cNvSpPr txBox="1"/>
            <p:nvPr/>
          </p:nvSpPr>
          <p:spPr>
            <a:xfrm>
              <a:off x="1900218" y="996036"/>
              <a:ext cx="1495200" cy="669600"/>
            </a:xfrm>
            <a:prstGeom prst="rect">
              <a:avLst/>
            </a:prstGeom>
            <a:noFill/>
            <a:ln>
              <a:noFill/>
            </a:ln>
          </p:spPr>
          <p:txBody>
            <a:bodyPr spcFirstLastPara="1" wrap="square" lIns="121900" tIns="121900" rIns="121900" bIns="121900" anchor="t" anchorCtr="0">
              <a:noAutofit/>
            </a:bodyPr>
            <a:lstStyle/>
            <a:p>
              <a:pPr algn="r">
                <a:lnSpc>
                  <a:spcPct val="115000"/>
                </a:lnSpc>
                <a:spcBef>
                  <a:spcPts val="0"/>
                </a:spcBef>
                <a:spcAft>
                  <a:spcPts val="0"/>
                </a:spcAft>
              </a:pPr>
              <a:r>
                <a:rPr lang="en" sz="1067">
                  <a:latin typeface="Roboto"/>
                  <a:ea typeface="Roboto"/>
                  <a:cs typeface="Roboto"/>
                  <a:sym typeface="Roboto"/>
                </a:rPr>
                <a:t>Dissemination</a:t>
              </a:r>
              <a:endParaRPr sz="1067" b="1">
                <a:latin typeface="Roboto"/>
                <a:ea typeface="Roboto"/>
                <a:cs typeface="Roboto"/>
                <a:sym typeface="Roboto"/>
              </a:endParaRPr>
            </a:p>
          </p:txBody>
        </p:sp>
      </p:grpSp>
      <p:grpSp>
        <p:nvGrpSpPr>
          <p:cNvPr id="436" name="Google Shape;436;p62"/>
          <p:cNvGrpSpPr/>
          <p:nvPr/>
        </p:nvGrpSpPr>
        <p:grpSpPr>
          <a:xfrm>
            <a:off x="7620069" y="3986892"/>
            <a:ext cx="1480153" cy="518717"/>
            <a:chOff x="1900218" y="3152297"/>
            <a:chExt cx="1881232" cy="669600"/>
          </a:xfrm>
        </p:grpSpPr>
        <p:cxnSp>
          <p:nvCxnSpPr>
            <p:cNvPr id="437" name="Google Shape;437;p62"/>
            <p:cNvCxnSpPr/>
            <p:nvPr/>
          </p:nvCxnSpPr>
          <p:spPr>
            <a:xfrm rot="10800000" flipH="1">
              <a:off x="3436150" y="3214625"/>
              <a:ext cx="345300" cy="342900"/>
            </a:xfrm>
            <a:prstGeom prst="straightConnector1">
              <a:avLst/>
            </a:prstGeom>
            <a:noFill/>
            <a:ln w="19050" cap="flat" cmpd="sng">
              <a:solidFill>
                <a:srgbClr val="551561"/>
              </a:solidFill>
              <a:prstDash val="solid"/>
              <a:round/>
              <a:headEnd type="oval" w="med" len="med"/>
              <a:tailEnd type="none" w="sm" len="sm"/>
            </a:ln>
          </p:spPr>
        </p:cxnSp>
        <p:sp>
          <p:nvSpPr>
            <p:cNvPr id="438" name="Google Shape;438;p62"/>
            <p:cNvSpPr txBox="1"/>
            <p:nvPr/>
          </p:nvSpPr>
          <p:spPr>
            <a:xfrm>
              <a:off x="1900218" y="3152297"/>
              <a:ext cx="1495200" cy="669600"/>
            </a:xfrm>
            <a:prstGeom prst="rect">
              <a:avLst/>
            </a:prstGeom>
            <a:noFill/>
            <a:ln>
              <a:noFill/>
            </a:ln>
          </p:spPr>
          <p:txBody>
            <a:bodyPr spcFirstLastPara="1" wrap="square" lIns="121900" tIns="121900" rIns="121900" bIns="121900" anchor="t" anchorCtr="0">
              <a:noAutofit/>
            </a:bodyPr>
            <a:lstStyle/>
            <a:p>
              <a:pPr algn="r">
                <a:lnSpc>
                  <a:spcPct val="115000"/>
                </a:lnSpc>
                <a:spcBef>
                  <a:spcPts val="0"/>
                </a:spcBef>
                <a:spcAft>
                  <a:spcPts val="0"/>
                </a:spcAft>
              </a:pPr>
              <a:r>
                <a:rPr lang="en" sz="1067">
                  <a:latin typeface="Roboto"/>
                  <a:ea typeface="Roboto"/>
                  <a:cs typeface="Roboto"/>
                  <a:sym typeface="Roboto"/>
                </a:rPr>
                <a:t>Processing</a:t>
              </a:r>
              <a:endParaRPr sz="1067" b="1">
                <a:latin typeface="Roboto"/>
                <a:ea typeface="Roboto"/>
                <a:cs typeface="Roboto"/>
                <a:sym typeface="Roboto"/>
              </a:endParaRPr>
            </a:p>
          </p:txBody>
        </p:sp>
      </p:grpSp>
      <p:sp>
        <p:nvSpPr>
          <p:cNvPr id="439" name="Google Shape;439;p62"/>
          <p:cNvSpPr/>
          <p:nvPr/>
        </p:nvSpPr>
        <p:spPr>
          <a:xfrm rot="-1777092" flipH="1">
            <a:off x="8664355" y="2382494"/>
            <a:ext cx="2109191" cy="2093143"/>
          </a:xfrm>
          <a:prstGeom prst="blockArc">
            <a:avLst>
              <a:gd name="adj1" fmla="val 14348563"/>
              <a:gd name="adj2" fmla="val 19872341"/>
              <a:gd name="adj3" fmla="val 9100"/>
            </a:avLst>
          </a:prstGeom>
          <a:solidFill>
            <a:srgbClr val="FFFFFF"/>
          </a:solidFill>
          <a:ln>
            <a:noFill/>
          </a:ln>
          <a:effectLst>
            <a:outerShdw blurRad="71438" dist="9525"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grpSp>
        <p:nvGrpSpPr>
          <p:cNvPr id="440" name="Google Shape;440;p62"/>
          <p:cNvGrpSpPr/>
          <p:nvPr/>
        </p:nvGrpSpPr>
        <p:grpSpPr>
          <a:xfrm>
            <a:off x="10329184" y="3986892"/>
            <a:ext cx="1471573" cy="518717"/>
            <a:chOff x="5343425" y="3152297"/>
            <a:chExt cx="1870327" cy="669600"/>
          </a:xfrm>
        </p:grpSpPr>
        <p:cxnSp>
          <p:nvCxnSpPr>
            <p:cNvPr id="441" name="Google Shape;441;p62"/>
            <p:cNvCxnSpPr/>
            <p:nvPr/>
          </p:nvCxnSpPr>
          <p:spPr>
            <a:xfrm rot="10800000">
              <a:off x="5343425" y="3214625"/>
              <a:ext cx="354900" cy="350100"/>
            </a:xfrm>
            <a:prstGeom prst="straightConnector1">
              <a:avLst/>
            </a:prstGeom>
            <a:noFill/>
            <a:ln w="19050" cap="flat" cmpd="sng">
              <a:solidFill>
                <a:srgbClr val="9225A5"/>
              </a:solidFill>
              <a:prstDash val="solid"/>
              <a:round/>
              <a:headEnd type="oval" w="med" len="med"/>
              <a:tailEnd type="none" w="sm" len="sm"/>
            </a:ln>
          </p:spPr>
        </p:cxnSp>
        <p:sp>
          <p:nvSpPr>
            <p:cNvPr id="442" name="Google Shape;442;p62"/>
            <p:cNvSpPr txBox="1"/>
            <p:nvPr/>
          </p:nvSpPr>
          <p:spPr>
            <a:xfrm>
              <a:off x="5718552" y="3152297"/>
              <a:ext cx="1495200" cy="669600"/>
            </a:xfrm>
            <a:prstGeom prst="rect">
              <a:avLst/>
            </a:prstGeom>
            <a:noFill/>
            <a:ln>
              <a:noFill/>
            </a:ln>
          </p:spPr>
          <p:txBody>
            <a:bodyPr spcFirstLastPara="1" wrap="square" lIns="121900" tIns="121900" rIns="121900" bIns="121900" anchor="t" anchorCtr="0">
              <a:noAutofit/>
            </a:bodyPr>
            <a:lstStyle/>
            <a:p>
              <a:pPr>
                <a:lnSpc>
                  <a:spcPct val="115000"/>
                </a:lnSpc>
                <a:spcBef>
                  <a:spcPts val="0"/>
                </a:spcBef>
                <a:spcAft>
                  <a:spcPts val="0"/>
                </a:spcAft>
              </a:pPr>
              <a:r>
                <a:rPr lang="en" sz="1067" b="1">
                  <a:latin typeface="Roboto"/>
                  <a:ea typeface="Roboto"/>
                  <a:cs typeface="Roboto"/>
                  <a:sym typeface="Roboto"/>
                </a:rPr>
                <a:t>Collection</a:t>
              </a:r>
              <a:endParaRPr sz="1067">
                <a:latin typeface="Roboto"/>
                <a:ea typeface="Roboto"/>
                <a:cs typeface="Roboto"/>
                <a:sym typeface="Roboto"/>
              </a:endParaRPr>
            </a:p>
            <a:p>
              <a:pPr>
                <a:lnSpc>
                  <a:spcPct val="115000"/>
                </a:lnSpc>
                <a:spcBef>
                  <a:spcPts val="0"/>
                </a:spcBef>
                <a:spcAft>
                  <a:spcPts val="0"/>
                </a:spcAft>
              </a:pPr>
              <a:endParaRPr sz="1067" b="1">
                <a:latin typeface="Roboto"/>
                <a:ea typeface="Roboto"/>
                <a:cs typeface="Roboto"/>
                <a:sym typeface="Roboto"/>
              </a:endParaRPr>
            </a:p>
          </p:txBody>
        </p:sp>
      </p:grpSp>
      <p:grpSp>
        <p:nvGrpSpPr>
          <p:cNvPr id="443" name="Google Shape;443;p62"/>
          <p:cNvGrpSpPr/>
          <p:nvPr/>
        </p:nvGrpSpPr>
        <p:grpSpPr>
          <a:xfrm>
            <a:off x="10330247" y="2316508"/>
            <a:ext cx="1470511" cy="518717"/>
            <a:chOff x="5344775" y="996036"/>
            <a:chExt cx="1868977" cy="669600"/>
          </a:xfrm>
        </p:grpSpPr>
        <p:cxnSp>
          <p:nvCxnSpPr>
            <p:cNvPr id="444" name="Google Shape;444;p62"/>
            <p:cNvCxnSpPr/>
            <p:nvPr/>
          </p:nvCxnSpPr>
          <p:spPr>
            <a:xfrm flipH="1">
              <a:off x="5344775" y="1314450"/>
              <a:ext cx="336900" cy="339000"/>
            </a:xfrm>
            <a:prstGeom prst="straightConnector1">
              <a:avLst/>
            </a:prstGeom>
            <a:noFill/>
            <a:ln w="19050" cap="flat" cmpd="sng">
              <a:solidFill>
                <a:srgbClr val="551561"/>
              </a:solidFill>
              <a:prstDash val="solid"/>
              <a:round/>
              <a:headEnd type="oval" w="med" len="med"/>
              <a:tailEnd type="none" w="sm" len="sm"/>
            </a:ln>
          </p:spPr>
        </p:cxnSp>
        <p:sp>
          <p:nvSpPr>
            <p:cNvPr id="445" name="Google Shape;445;p62"/>
            <p:cNvSpPr txBox="1"/>
            <p:nvPr/>
          </p:nvSpPr>
          <p:spPr>
            <a:xfrm>
              <a:off x="5718552" y="996036"/>
              <a:ext cx="1495200" cy="669600"/>
            </a:xfrm>
            <a:prstGeom prst="rect">
              <a:avLst/>
            </a:prstGeom>
            <a:noFill/>
            <a:ln>
              <a:noFill/>
            </a:ln>
          </p:spPr>
          <p:txBody>
            <a:bodyPr spcFirstLastPara="1" wrap="square" lIns="121900" tIns="121900" rIns="121900" bIns="121900" anchor="t" anchorCtr="0">
              <a:noAutofit/>
            </a:bodyPr>
            <a:lstStyle/>
            <a:p>
              <a:pPr>
                <a:lnSpc>
                  <a:spcPct val="115000"/>
                </a:lnSpc>
                <a:spcBef>
                  <a:spcPts val="0"/>
                </a:spcBef>
                <a:spcAft>
                  <a:spcPts val="0"/>
                </a:spcAft>
              </a:pPr>
              <a:r>
                <a:rPr lang="en" sz="1067">
                  <a:latin typeface="Roboto"/>
                  <a:ea typeface="Roboto"/>
                  <a:cs typeface="Roboto"/>
                  <a:sym typeface="Roboto"/>
                </a:rPr>
                <a:t>Direction</a:t>
              </a:r>
              <a:endParaRPr sz="1067" b="1">
                <a:latin typeface="Roboto"/>
                <a:ea typeface="Roboto"/>
                <a:cs typeface="Roboto"/>
                <a:sym typeface="Roboto"/>
              </a:endParaRPr>
            </a:p>
          </p:txBody>
        </p:sp>
      </p:grpSp>
      <p:sp>
        <p:nvSpPr>
          <p:cNvPr id="446" name="Google Shape;446;p62"/>
          <p:cNvSpPr/>
          <p:nvPr/>
        </p:nvSpPr>
        <p:spPr>
          <a:xfrm rot="1777092">
            <a:off x="8662522" y="2382494"/>
            <a:ext cx="2109191" cy="2093143"/>
          </a:xfrm>
          <a:prstGeom prst="blockArc">
            <a:avLst>
              <a:gd name="adj1" fmla="val 14545937"/>
              <a:gd name="adj2" fmla="val 19902139"/>
              <a:gd name="adj3" fmla="val 9115"/>
            </a:avLst>
          </a:prstGeom>
          <a:solidFill>
            <a:srgbClr val="FFFFFF"/>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sp>
        <p:nvSpPr>
          <p:cNvPr id="447" name="Google Shape;447;p62"/>
          <p:cNvSpPr/>
          <p:nvPr/>
        </p:nvSpPr>
        <p:spPr>
          <a:xfrm rot="9024042">
            <a:off x="8657823" y="2382141"/>
            <a:ext cx="2108796" cy="2092393"/>
          </a:xfrm>
          <a:prstGeom prst="blockArc">
            <a:avLst>
              <a:gd name="adj1" fmla="val 18041678"/>
              <a:gd name="adj2" fmla="val 1798478"/>
              <a:gd name="adj3" fmla="val 9595"/>
            </a:avLst>
          </a:prstGeom>
          <a:solidFill>
            <a:srgbClr val="FFFFFF"/>
          </a:solidFill>
          <a:ln>
            <a:noFill/>
          </a:ln>
          <a:effectLst>
            <a:outerShdw blurRad="71438" dist="9525"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sp>
        <p:nvSpPr>
          <p:cNvPr id="448" name="Google Shape;448;p62"/>
          <p:cNvSpPr/>
          <p:nvPr/>
        </p:nvSpPr>
        <p:spPr>
          <a:xfrm rot="-9024042" flipH="1">
            <a:off x="8664011" y="2382722"/>
            <a:ext cx="2108796" cy="2092393"/>
          </a:xfrm>
          <a:prstGeom prst="blockArc">
            <a:avLst>
              <a:gd name="adj1" fmla="val 17967225"/>
              <a:gd name="adj2" fmla="val 1529547"/>
              <a:gd name="adj3" fmla="val 9279"/>
            </a:avLst>
          </a:prstGeom>
          <a:solidFill>
            <a:srgbClr val="551561"/>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sp>
        <p:nvSpPr>
          <p:cNvPr id="449" name="Google Shape;449;p62"/>
          <p:cNvSpPr/>
          <p:nvPr/>
        </p:nvSpPr>
        <p:spPr>
          <a:xfrm rot="8127446">
            <a:off x="8617482" y="3292801"/>
            <a:ext cx="283417" cy="283417"/>
          </a:xfrm>
          <a:prstGeom prst="rtTriangle">
            <a:avLst/>
          </a:prstGeom>
          <a:solidFill>
            <a:srgbClr val="FFFFFF"/>
          </a:solidFill>
          <a:ln w="9525" cap="flat" cmpd="sng">
            <a:solidFill>
              <a:srgbClr val="7F209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450" name="Google Shape;450;p62"/>
          <p:cNvSpPr/>
          <p:nvPr/>
        </p:nvSpPr>
        <p:spPr>
          <a:xfrm rot="-2672554">
            <a:off x="10531380" y="3287253"/>
            <a:ext cx="283417" cy="283417"/>
          </a:xfrm>
          <a:prstGeom prst="rtTriangle">
            <a:avLst/>
          </a:prstGeom>
          <a:solidFill>
            <a:srgbClr val="FFFFFF"/>
          </a:solidFill>
          <a:ln w="9525" cap="flat" cmpd="sng">
            <a:solidFill>
              <a:srgbClr val="7F209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451" name="Google Shape;451;p62"/>
          <p:cNvSpPr/>
          <p:nvPr/>
        </p:nvSpPr>
        <p:spPr>
          <a:xfrm rot="2672554">
            <a:off x="9574154" y="4226676"/>
            <a:ext cx="283417" cy="283417"/>
          </a:xfrm>
          <a:prstGeom prst="rtTriangle">
            <a:avLst/>
          </a:prstGeom>
          <a:solidFill>
            <a:srgbClr val="9225A5"/>
          </a:solidFill>
          <a:ln>
            <a:noFill/>
          </a:ln>
        </p:spPr>
        <p:txBody>
          <a:bodyPr spcFirstLastPara="1" wrap="square" lIns="121900" tIns="121900" rIns="121900" bIns="121900" anchor="ctr" anchorCtr="0">
            <a:noAutofit/>
          </a:bodyPr>
          <a:lstStyle/>
          <a:p>
            <a:pPr>
              <a:spcBef>
                <a:spcPts val="0"/>
              </a:spcBef>
              <a:spcAft>
                <a:spcPts val="0"/>
              </a:spcAft>
            </a:pPr>
            <a:endParaRPr sz="3200"/>
          </a:p>
        </p:txBody>
      </p:sp>
      <p:sp>
        <p:nvSpPr>
          <p:cNvPr id="452" name="Google Shape;452;p62"/>
          <p:cNvSpPr/>
          <p:nvPr/>
        </p:nvSpPr>
        <p:spPr>
          <a:xfrm rot="-8127446">
            <a:off x="9574700" y="2339989"/>
            <a:ext cx="283417" cy="283417"/>
          </a:xfrm>
          <a:prstGeom prst="rtTriangle">
            <a:avLst/>
          </a:prstGeom>
          <a:solidFill>
            <a:srgbClr val="FFFFFF"/>
          </a:solidFill>
          <a:ln w="9525" cap="flat" cmpd="sng">
            <a:solidFill>
              <a:srgbClr val="7F209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63"/>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r>
              <a:rPr lang="en" dirty="0"/>
              <a:t>Collection: Data Source Components</a:t>
            </a:r>
            <a:endParaRPr dirty="0"/>
          </a:p>
        </p:txBody>
      </p:sp>
      <p:sp>
        <p:nvSpPr>
          <p:cNvPr id="458" name="Google Shape;458;p63"/>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 sz="1800" dirty="0"/>
              <a:t>What logs are potentially needed to write an alert for the procedure?</a:t>
            </a:r>
            <a:br>
              <a:rPr lang="en" sz="1800" dirty="0"/>
            </a:br>
            <a:endParaRPr sz="1800" dirty="0"/>
          </a:p>
          <a:p>
            <a:r>
              <a:rPr lang="en" sz="1800" dirty="0"/>
              <a:t>Use the Detection Section on MITRE ATT&amp;CK pages.</a:t>
            </a:r>
            <a:endParaRPr sz="1800" dirty="0"/>
          </a:p>
          <a:p>
            <a:pPr lvl="2">
              <a:spcBef>
                <a:spcPts val="0"/>
              </a:spcBef>
            </a:pPr>
            <a:r>
              <a:rPr lang="en" sz="1800" dirty="0"/>
              <a:t>In this example we see the Data Components for Command and Scripting Interpreter: PowerShell, ID: T1059.001.</a:t>
            </a:r>
            <a:endParaRPr sz="1800" dirty="0"/>
          </a:p>
          <a:p>
            <a:pPr indent="0">
              <a:spcBef>
                <a:spcPts val="2133"/>
              </a:spcBef>
              <a:spcAft>
                <a:spcPts val="2133"/>
              </a:spcAft>
              <a:buNone/>
            </a:pPr>
            <a:endParaRPr sz="1800" dirty="0"/>
          </a:p>
        </p:txBody>
      </p:sp>
      <p:pic>
        <p:nvPicPr>
          <p:cNvPr id="460" name="Google Shape;460;p63"/>
          <p:cNvPicPr preferRelativeResize="0"/>
          <p:nvPr/>
        </p:nvPicPr>
        <p:blipFill>
          <a:blip r:embed="rId3">
            <a:alphaModFix/>
          </a:blip>
          <a:stretch>
            <a:fillRect/>
          </a:stretch>
        </p:blipFill>
        <p:spPr>
          <a:xfrm>
            <a:off x="2152267" y="3334380"/>
            <a:ext cx="8020900" cy="2630267"/>
          </a:xfrm>
          <a:prstGeom prst="rect">
            <a:avLst/>
          </a:prstGeom>
          <a:noFill/>
          <a:ln w="9525" cap="flat" cmpd="sng">
            <a:solidFill>
              <a:srgbClr val="092C74"/>
            </a:solidFill>
            <a:prstDash val="solid"/>
            <a:round/>
            <a:headEnd type="none" w="sm" len="sm"/>
            <a:tailEnd type="none" w="sm" len="sm"/>
          </a:ln>
        </p:spPr>
      </p:pic>
      <p:sp>
        <p:nvSpPr>
          <p:cNvPr id="461" name="Google Shape;461;p63"/>
          <p:cNvSpPr txBox="1"/>
          <p:nvPr/>
        </p:nvSpPr>
        <p:spPr>
          <a:xfrm>
            <a:off x="4419984" y="5964647"/>
            <a:ext cx="342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u="sng">
                <a:solidFill>
                  <a:schemeClr val="hlink"/>
                </a:solidFill>
                <a:latin typeface="Nunito Sans"/>
                <a:ea typeface="Nunito Sans"/>
                <a:cs typeface="Nunito Sans"/>
                <a:sym typeface="Nunito Sans"/>
                <a:hlinkClick r:id="rId4"/>
              </a:rPr>
              <a:t>https://attack.mitre.org/techniques/T1059/001/</a:t>
            </a:r>
            <a:r>
              <a:rPr lang="en" sz="1067">
                <a:latin typeface="Nunito Sans"/>
                <a:ea typeface="Nunito Sans"/>
                <a:cs typeface="Nunito Sans"/>
                <a:sym typeface="Nunito Sans"/>
              </a:rPr>
              <a:t> </a:t>
            </a:r>
            <a:endParaRPr sz="1067">
              <a:latin typeface="Nunito Sans"/>
              <a:ea typeface="Nunito Sans"/>
              <a:cs typeface="Nunito Sans"/>
              <a:sym typeface="Nunito Sans"/>
            </a:endParaRPr>
          </a:p>
        </p:txBody>
      </p:sp>
      <p:sp>
        <p:nvSpPr>
          <p:cNvPr id="462" name="Google Shape;462;p63"/>
          <p:cNvSpPr/>
          <p:nvPr/>
        </p:nvSpPr>
        <p:spPr>
          <a:xfrm>
            <a:off x="2208533" y="4914065"/>
            <a:ext cx="7831200" cy="439600"/>
          </a:xfrm>
          <a:prstGeom prst="rect">
            <a:avLst/>
          </a:prstGeom>
          <a:noFill/>
          <a:ln w="76200" cap="flat" cmpd="sng">
            <a:solidFill>
              <a:srgbClr val="B1111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4"/>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r>
              <a:rPr lang="en" dirty="0"/>
              <a:t>Collection: Data Sources to Logs</a:t>
            </a:r>
            <a:endParaRPr dirty="0"/>
          </a:p>
        </p:txBody>
      </p:sp>
      <p:pic>
        <p:nvPicPr>
          <p:cNvPr id="468" name="Google Shape;468;p64"/>
          <p:cNvPicPr preferRelativeResize="0"/>
          <p:nvPr/>
        </p:nvPicPr>
        <p:blipFill>
          <a:blip r:embed="rId3">
            <a:alphaModFix/>
          </a:blip>
          <a:stretch>
            <a:fillRect/>
          </a:stretch>
        </p:blipFill>
        <p:spPr>
          <a:xfrm>
            <a:off x="1889143" y="1378076"/>
            <a:ext cx="7909280" cy="4704321"/>
          </a:xfrm>
          <a:prstGeom prst="rect">
            <a:avLst/>
          </a:prstGeom>
          <a:noFill/>
          <a:ln>
            <a:noFill/>
          </a:ln>
        </p:spPr>
      </p:pic>
      <p:sp>
        <p:nvSpPr>
          <p:cNvPr id="469" name="Google Shape;469;p64"/>
          <p:cNvSpPr/>
          <p:nvPr/>
        </p:nvSpPr>
        <p:spPr>
          <a:xfrm>
            <a:off x="3317378" y="2332343"/>
            <a:ext cx="1893200" cy="410400"/>
          </a:xfrm>
          <a:prstGeom prst="rect">
            <a:avLst/>
          </a:prstGeom>
          <a:noFill/>
          <a:ln w="76200" cap="flat" cmpd="sng">
            <a:solidFill>
              <a:srgbClr val="C0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470" name="Google Shape;470;p64"/>
          <p:cNvSpPr txBox="1"/>
          <p:nvPr/>
        </p:nvSpPr>
        <p:spPr>
          <a:xfrm>
            <a:off x="4135400" y="5980160"/>
            <a:ext cx="3921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u="sng" dirty="0">
                <a:solidFill>
                  <a:schemeClr val="hlink"/>
                </a:solidFill>
                <a:latin typeface="Nunito Sans"/>
                <a:ea typeface="Nunito Sans"/>
                <a:cs typeface="Nunito Sans"/>
                <a:sym typeface="Nunito Sans"/>
                <a:hlinkClick r:id="rId4"/>
              </a:rPr>
              <a:t>https://github.com/mitre-attack/attack-datasources</a:t>
            </a:r>
            <a:r>
              <a:rPr lang="en" sz="1067" dirty="0">
                <a:latin typeface="Nunito Sans"/>
                <a:ea typeface="Nunito Sans"/>
                <a:cs typeface="Nunito Sans"/>
                <a:sym typeface="Nunito Sans"/>
              </a:rPr>
              <a:t> </a:t>
            </a:r>
            <a:endParaRPr sz="1067" dirty="0">
              <a:latin typeface="Nunito Sans"/>
              <a:ea typeface="Nunito Sans"/>
              <a:cs typeface="Nunito Sans"/>
              <a:sym typeface="Nunito Sans"/>
            </a:endParaRPr>
          </a:p>
        </p:txBody>
      </p:sp>
      <p:cxnSp>
        <p:nvCxnSpPr>
          <p:cNvPr id="471" name="Google Shape;471;p64"/>
          <p:cNvCxnSpPr>
            <a:endCxn id="469" idx="1"/>
          </p:cNvCxnSpPr>
          <p:nvPr/>
        </p:nvCxnSpPr>
        <p:spPr>
          <a:xfrm>
            <a:off x="429378" y="1864743"/>
            <a:ext cx="2888000" cy="672800"/>
          </a:xfrm>
          <a:prstGeom prst="straightConnector1">
            <a:avLst/>
          </a:prstGeom>
          <a:noFill/>
          <a:ln w="76200" cap="flat" cmpd="sng">
            <a:solidFill>
              <a:srgbClr val="551561"/>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7" name="Google Shape;477;p65"/>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r>
              <a:rPr lang="en" dirty="0"/>
              <a:t>Collection: DeTT&amp;CT</a:t>
            </a:r>
            <a:endParaRPr dirty="0"/>
          </a:p>
        </p:txBody>
      </p:sp>
      <p:sp>
        <p:nvSpPr>
          <p:cNvPr id="476" name="Google Shape;476;p65"/>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0" indent="0">
              <a:buNone/>
            </a:pPr>
            <a:br>
              <a:rPr lang="en"/>
            </a:br>
            <a:endParaRPr/>
          </a:p>
          <a:p>
            <a:pPr indent="0">
              <a:spcBef>
                <a:spcPts val="2133"/>
              </a:spcBef>
              <a:spcAft>
                <a:spcPts val="2133"/>
              </a:spcAft>
              <a:buNone/>
            </a:pPr>
            <a:endParaRPr/>
          </a:p>
        </p:txBody>
      </p:sp>
      <p:pic>
        <p:nvPicPr>
          <p:cNvPr id="478" name="Google Shape;478;p65"/>
          <p:cNvPicPr preferRelativeResize="0"/>
          <p:nvPr/>
        </p:nvPicPr>
        <p:blipFill>
          <a:blip r:embed="rId3">
            <a:alphaModFix/>
          </a:blip>
          <a:stretch>
            <a:fillRect/>
          </a:stretch>
        </p:blipFill>
        <p:spPr>
          <a:xfrm>
            <a:off x="2381258" y="1198179"/>
            <a:ext cx="7429484" cy="4848660"/>
          </a:xfrm>
          <a:prstGeom prst="rect">
            <a:avLst/>
          </a:prstGeom>
          <a:noFill/>
          <a:ln>
            <a:noFill/>
          </a:ln>
        </p:spPr>
      </p:pic>
      <p:sp>
        <p:nvSpPr>
          <p:cNvPr id="479" name="Google Shape;479;p65"/>
          <p:cNvSpPr txBox="1"/>
          <p:nvPr/>
        </p:nvSpPr>
        <p:spPr>
          <a:xfrm>
            <a:off x="4360508" y="5960506"/>
            <a:ext cx="3890000" cy="41039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u="sng">
                <a:solidFill>
                  <a:schemeClr val="hlink"/>
                </a:solidFill>
                <a:latin typeface="Nunito Sans"/>
                <a:ea typeface="Nunito Sans"/>
                <a:cs typeface="Nunito Sans"/>
                <a:sym typeface="Nunito Sans"/>
                <a:hlinkClick r:id="rId4"/>
              </a:rPr>
              <a:t>https://rabobank-cdc.github.io/dettect-editor/</a:t>
            </a:r>
            <a:r>
              <a:rPr lang="en" sz="1067">
                <a:latin typeface="Nunito Sans"/>
                <a:ea typeface="Nunito Sans"/>
                <a:cs typeface="Nunito Sans"/>
                <a:sym typeface="Nunito Sans"/>
              </a:rPr>
              <a:t> </a:t>
            </a:r>
            <a:endParaRPr sz="1067">
              <a:latin typeface="Nunito Sans"/>
              <a:ea typeface="Nunito Sans"/>
              <a:cs typeface="Nunito Sans"/>
              <a:sym typeface="Nunito Sans"/>
            </a:endParaRPr>
          </a:p>
        </p:txBody>
      </p:sp>
      <p:sp>
        <p:nvSpPr>
          <p:cNvPr id="480" name="Google Shape;480;p65"/>
          <p:cNvSpPr/>
          <p:nvPr/>
        </p:nvSpPr>
        <p:spPr>
          <a:xfrm>
            <a:off x="3820914" y="1998433"/>
            <a:ext cx="940271" cy="689200"/>
          </a:xfrm>
          <a:prstGeom prst="rect">
            <a:avLst/>
          </a:prstGeom>
          <a:noFill/>
          <a:ln w="28575" cap="flat" cmpd="sng">
            <a:solidFill>
              <a:srgbClr val="307BF3"/>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481" name="Google Shape;481;p65"/>
          <p:cNvSpPr/>
          <p:nvPr/>
        </p:nvSpPr>
        <p:spPr>
          <a:xfrm>
            <a:off x="5448284" y="1930433"/>
            <a:ext cx="816000" cy="757200"/>
          </a:xfrm>
          <a:prstGeom prst="rect">
            <a:avLst/>
          </a:prstGeom>
          <a:noFill/>
          <a:ln w="28575" cap="flat" cmpd="sng">
            <a:solidFill>
              <a:srgbClr val="307BF3"/>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482" name="Google Shape;482;p65"/>
          <p:cNvSpPr/>
          <p:nvPr/>
        </p:nvSpPr>
        <p:spPr>
          <a:xfrm>
            <a:off x="6872308" y="4477407"/>
            <a:ext cx="2618533" cy="1569432"/>
          </a:xfrm>
          <a:prstGeom prst="rect">
            <a:avLst/>
          </a:prstGeom>
          <a:noFill/>
          <a:ln w="28575" cap="flat" cmpd="sng">
            <a:solidFill>
              <a:srgbClr val="307BF3"/>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8CD26E-0700-4AF5-9798-8EF326970766}"/>
              </a:ext>
            </a:extLst>
          </p:cNvPr>
          <p:cNvSpPr>
            <a:spLocks noGrp="1"/>
          </p:cNvSpPr>
          <p:nvPr>
            <p:ph type="title"/>
          </p:nvPr>
        </p:nvSpPr>
        <p:spPr/>
        <p:txBody>
          <a:bodyPr/>
          <a:lstStyle/>
          <a:p>
            <a:r>
              <a:rPr lang="en-US" dirty="0"/>
              <a:t>Christopher Peacock</a:t>
            </a:r>
          </a:p>
        </p:txBody>
      </p:sp>
      <p:sp>
        <p:nvSpPr>
          <p:cNvPr id="8" name="Content Placeholder 7">
            <a:extLst>
              <a:ext uri="{FF2B5EF4-FFF2-40B4-BE49-F238E27FC236}">
                <a16:creationId xmlns:a16="http://schemas.microsoft.com/office/drawing/2014/main" id="{84DE0CF5-3CA2-4B74-AF14-F242F6ADE8D7}"/>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US" dirty="0">
                <a:latin typeface="Gill Sans MT" panose="020B0502020104020203" pitchFamily="34" charset="0"/>
              </a:rPr>
              <a:t>Adversary Emulation -  Detection Engineer</a:t>
            </a:r>
          </a:p>
          <a:p>
            <a:pPr marL="457200" indent="-457200">
              <a:buFont typeface="Arial" panose="020B0604020202020204" pitchFamily="34" charset="0"/>
              <a:buChar char="•"/>
            </a:pPr>
            <a:r>
              <a:rPr lang="en-US" dirty="0">
                <a:latin typeface="Gill Sans MT" panose="020B0502020104020203" pitchFamily="34" charset="0"/>
              </a:rPr>
              <a:t>Previous Experience:</a:t>
            </a:r>
          </a:p>
          <a:p>
            <a:pPr marL="923925" lvl="1" indent="-457200">
              <a:buFont typeface="Arial" panose="020B0604020202020204" pitchFamily="34" charset="0"/>
              <a:buChar char="•"/>
            </a:pPr>
            <a:r>
              <a:rPr lang="en-US" dirty="0">
                <a:latin typeface="Gill Sans MT" panose="020B0502020104020203" pitchFamily="34" charset="0"/>
              </a:rPr>
              <a:t>Raytheon Intelligence &amp; Space</a:t>
            </a:r>
          </a:p>
          <a:p>
            <a:pPr marL="1143000" lvl="2" indent="-457200">
              <a:buFont typeface="Arial" panose="020B0604020202020204" pitchFamily="34" charset="0"/>
              <a:buChar char="•"/>
            </a:pPr>
            <a:r>
              <a:rPr lang="en-US" dirty="0">
                <a:latin typeface="Gill Sans MT" panose="020B0502020104020203" pitchFamily="34" charset="0"/>
              </a:rPr>
              <a:t>Cyber Threat Intelligence, Threat Hunting, Detection Engineering, </a:t>
            </a:r>
            <a:br>
              <a:rPr lang="en-US" dirty="0">
                <a:latin typeface="Gill Sans MT" panose="020B0502020104020203" pitchFamily="34" charset="0"/>
              </a:rPr>
            </a:br>
            <a:r>
              <a:rPr lang="en-US" dirty="0">
                <a:latin typeface="Gill Sans MT" panose="020B0502020104020203" pitchFamily="34" charset="0"/>
              </a:rPr>
              <a:t>Incident Response,  and Tier 3 SOC</a:t>
            </a:r>
          </a:p>
          <a:p>
            <a:pPr marL="923925" lvl="1" indent="-457200">
              <a:buFont typeface="Arial" panose="020B0604020202020204" pitchFamily="34" charset="0"/>
              <a:buChar char="•"/>
            </a:pPr>
            <a:r>
              <a:rPr lang="en-US" dirty="0">
                <a:latin typeface="Gill Sans MT" panose="020B0502020104020203" pitchFamily="34" charset="0"/>
              </a:rPr>
              <a:t>General Dynamic Ordnance and Tactical Systems</a:t>
            </a:r>
          </a:p>
          <a:p>
            <a:pPr marL="1143000" lvl="2" indent="-457200">
              <a:buFont typeface="Arial" panose="020B0604020202020204" pitchFamily="34" charset="0"/>
              <a:buChar char="•"/>
            </a:pPr>
            <a:r>
              <a:rPr lang="en-US" dirty="0">
                <a:latin typeface="Gill Sans MT" panose="020B0502020104020203" pitchFamily="34" charset="0"/>
              </a:rPr>
              <a:t>Tier 2 SOC &amp; Purple Team Operator</a:t>
            </a:r>
          </a:p>
          <a:p>
            <a:pPr marL="457200" indent="-457200">
              <a:buFont typeface="Arial" panose="020B0604020202020204" pitchFamily="34" charset="0"/>
              <a:buChar char="•"/>
            </a:pPr>
            <a:r>
              <a:rPr lang="en-US" dirty="0">
                <a:latin typeface="Gill Sans MT" panose="020B0502020104020203" pitchFamily="34" charset="0"/>
              </a:rPr>
              <a:t>Current Certifications include:</a:t>
            </a:r>
          </a:p>
          <a:p>
            <a:pPr marL="923925" lvl="1" indent="-457200">
              <a:buFont typeface="Arial" panose="020B0604020202020204" pitchFamily="34" charset="0"/>
              <a:buChar char="•"/>
            </a:pPr>
            <a:r>
              <a:rPr lang="en-US" dirty="0">
                <a:latin typeface="Gill Sans MT" panose="020B0502020104020203" pitchFamily="34" charset="0"/>
              </a:rPr>
              <a:t>GIAC Cyber Threat Intelligence (GCTI)</a:t>
            </a:r>
          </a:p>
          <a:p>
            <a:pPr marL="923925" lvl="1" indent="-457200">
              <a:buFont typeface="Arial" panose="020B0604020202020204" pitchFamily="34" charset="0"/>
              <a:buChar char="•"/>
            </a:pPr>
            <a:r>
              <a:rPr lang="en-US" dirty="0">
                <a:latin typeface="Gill Sans MT" panose="020B0502020104020203" pitchFamily="34" charset="0"/>
              </a:rPr>
              <a:t>GIAC Certified Forensic Analyst (GCFA)</a:t>
            </a:r>
          </a:p>
          <a:p>
            <a:pPr marL="923925" lvl="1" indent="-457200">
              <a:buFont typeface="Arial" panose="020B0604020202020204" pitchFamily="34" charset="0"/>
              <a:buChar char="•"/>
            </a:pPr>
            <a:r>
              <a:rPr lang="en-US" dirty="0">
                <a:latin typeface="Gill Sans MT" panose="020B0502020104020203" pitchFamily="34" charset="0"/>
              </a:rPr>
              <a:t>GIAC Certified Enterprise Defender (GCED)</a:t>
            </a:r>
          </a:p>
        </p:txBody>
      </p:sp>
      <p:pic>
        <p:nvPicPr>
          <p:cNvPr id="12" name="Picture 11" descr="Logo, icon&#10;&#10;Description automatically generated">
            <a:extLst>
              <a:ext uri="{FF2B5EF4-FFF2-40B4-BE49-F238E27FC236}">
                <a16:creationId xmlns:a16="http://schemas.microsoft.com/office/drawing/2014/main" id="{EC3AF00D-A541-4350-8140-F277C12469A0}"/>
              </a:ext>
            </a:extLst>
          </p:cNvPr>
          <p:cNvPicPr>
            <a:picLocks noChangeAspect="1"/>
          </p:cNvPicPr>
          <p:nvPr/>
        </p:nvPicPr>
        <p:blipFill>
          <a:blip r:embed="rId3"/>
          <a:stretch>
            <a:fillRect/>
          </a:stretch>
        </p:blipFill>
        <p:spPr>
          <a:xfrm>
            <a:off x="7564253" y="1453935"/>
            <a:ext cx="947624" cy="464336"/>
          </a:xfrm>
          <a:prstGeom prst="rect">
            <a:avLst/>
          </a:prstGeom>
        </p:spPr>
      </p:pic>
      <p:pic>
        <p:nvPicPr>
          <p:cNvPr id="2050" name="Picture 2">
            <a:extLst>
              <a:ext uri="{FF2B5EF4-FFF2-40B4-BE49-F238E27FC236}">
                <a16:creationId xmlns:a16="http://schemas.microsoft.com/office/drawing/2014/main" id="{E275E7CC-BD25-4565-A93A-6A73F28CA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797" y="1918271"/>
            <a:ext cx="2179666" cy="2179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082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8" name="Google Shape;488;p66"/>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r>
              <a:rPr lang="en" dirty="0"/>
              <a:t>Collection: DeTT&amp;CT</a:t>
            </a:r>
            <a:endParaRPr dirty="0"/>
          </a:p>
        </p:txBody>
      </p:sp>
      <p:sp>
        <p:nvSpPr>
          <p:cNvPr id="487" name="Google Shape;487;p66"/>
          <p:cNvSpPr txBox="1">
            <a:spLocks noGrp="1"/>
          </p:cNvSpPr>
          <p:nvPr>
            <p:ph type="body" idx="4294967295"/>
          </p:nvPr>
        </p:nvSpPr>
        <p:spPr>
          <a:xfrm>
            <a:off x="415909" y="1350295"/>
            <a:ext cx="11360150" cy="4884738"/>
          </a:xfrm>
          <a:prstGeom prst="rect">
            <a:avLst/>
          </a:prstGeom>
        </p:spPr>
        <p:txBody>
          <a:bodyPr spcFirstLastPara="1" vert="horz" wrap="square" lIns="121900" tIns="121900" rIns="121900" bIns="121900" rtlCol="0" anchor="t" anchorCtr="0">
            <a:noAutofit/>
          </a:bodyPr>
          <a:lstStyle/>
          <a:p>
            <a:r>
              <a:rPr lang="en" dirty="0"/>
              <a:t>DeTT&amp;CT can visualize log source coverage</a:t>
            </a:r>
            <a:br>
              <a:rPr lang="en" dirty="0"/>
            </a:br>
            <a:endParaRPr dirty="0"/>
          </a:p>
          <a:p>
            <a:pPr indent="0">
              <a:spcBef>
                <a:spcPts val="2133"/>
              </a:spcBef>
              <a:spcAft>
                <a:spcPts val="2133"/>
              </a:spcAft>
              <a:buNone/>
            </a:pPr>
            <a:endParaRPr dirty="0"/>
          </a:p>
        </p:txBody>
      </p:sp>
      <p:pic>
        <p:nvPicPr>
          <p:cNvPr id="489" name="Google Shape;489;p66"/>
          <p:cNvPicPr preferRelativeResize="0"/>
          <p:nvPr/>
        </p:nvPicPr>
        <p:blipFill>
          <a:blip r:embed="rId3">
            <a:alphaModFix/>
          </a:blip>
          <a:stretch>
            <a:fillRect/>
          </a:stretch>
        </p:blipFill>
        <p:spPr>
          <a:xfrm>
            <a:off x="1839800" y="2060934"/>
            <a:ext cx="8512397" cy="4025365"/>
          </a:xfrm>
          <a:prstGeom prst="rect">
            <a:avLst/>
          </a:prstGeom>
          <a:noFill/>
          <a:ln>
            <a:noFill/>
          </a:ln>
        </p:spPr>
      </p:pic>
      <p:sp>
        <p:nvSpPr>
          <p:cNvPr id="490" name="Google Shape;490;p66"/>
          <p:cNvSpPr/>
          <p:nvPr/>
        </p:nvSpPr>
        <p:spPr>
          <a:xfrm>
            <a:off x="7368300" y="5070833"/>
            <a:ext cx="1537600" cy="219600"/>
          </a:xfrm>
          <a:prstGeom prst="rect">
            <a:avLst/>
          </a:prstGeom>
          <a:noFill/>
          <a:ln w="28575" cap="flat" cmpd="sng">
            <a:solidFill>
              <a:srgbClr val="C9D1D9"/>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491" name="Google Shape;491;p66"/>
          <p:cNvSpPr txBox="1"/>
          <p:nvPr/>
        </p:nvSpPr>
        <p:spPr>
          <a:xfrm>
            <a:off x="4150984" y="6029836"/>
            <a:ext cx="3890000" cy="41039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u="sng" dirty="0">
                <a:solidFill>
                  <a:schemeClr val="hlink"/>
                </a:solidFill>
                <a:latin typeface="Nunito Sans"/>
                <a:ea typeface="Nunito Sans"/>
                <a:cs typeface="Nunito Sans"/>
                <a:sym typeface="Nunito Sans"/>
                <a:hlinkClick r:id="rId4"/>
              </a:rPr>
              <a:t>https://rabobank-cdc.github.io/dettect-editor/</a:t>
            </a:r>
            <a:r>
              <a:rPr lang="en" sz="1067" dirty="0">
                <a:latin typeface="Nunito Sans"/>
                <a:ea typeface="Nunito Sans"/>
                <a:cs typeface="Nunito Sans"/>
                <a:sym typeface="Nunito Sans"/>
              </a:rPr>
              <a:t> </a:t>
            </a:r>
            <a:endParaRPr sz="1067" dirty="0">
              <a:latin typeface="Nunito Sans"/>
              <a:ea typeface="Nunito Sans"/>
              <a:cs typeface="Nunito Sans"/>
              <a:sym typeface="Nunito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7"/>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r>
              <a:rPr lang="en" dirty="0">
                <a:latin typeface="Gill Sans MT" panose="020B0502020104020203" pitchFamily="34" charset="0"/>
              </a:rPr>
              <a:t>Processing</a:t>
            </a:r>
            <a:endParaRPr dirty="0">
              <a:latin typeface="Gill Sans MT" panose="020B0502020104020203" pitchFamily="34" charset="0"/>
            </a:endParaRPr>
          </a:p>
        </p:txBody>
      </p:sp>
      <p:sp>
        <p:nvSpPr>
          <p:cNvPr id="2" name="Content Placeholder 1">
            <a:extLst>
              <a:ext uri="{FF2B5EF4-FFF2-40B4-BE49-F238E27FC236}">
                <a16:creationId xmlns:a16="http://schemas.microsoft.com/office/drawing/2014/main" id="{37B73EC4-8B4C-4B8B-9A37-5FDB12683D10}"/>
              </a:ext>
            </a:extLst>
          </p:cNvPr>
          <p:cNvSpPr>
            <a:spLocks noGrp="1"/>
          </p:cNvSpPr>
          <p:nvPr>
            <p:ph idx="1"/>
          </p:nvPr>
        </p:nvSpPr>
        <p:spPr>
          <a:xfrm>
            <a:off x="655320" y="1504335"/>
            <a:ext cx="6692467" cy="4542504"/>
          </a:xfrm>
        </p:spPr>
        <p:txBody>
          <a:bodyPr/>
          <a:lstStyle/>
          <a:p>
            <a:pPr marL="609585" indent="-423323">
              <a:spcBef>
                <a:spcPts val="0"/>
              </a:spcBef>
              <a:spcAft>
                <a:spcPts val="0"/>
              </a:spcAft>
              <a:buClr>
                <a:srgbClr val="092C74"/>
              </a:buClr>
              <a:buSzPts val="1400"/>
              <a:buFont typeface="Nunito Sans"/>
              <a:buChar char="●"/>
            </a:pPr>
            <a:r>
              <a:rPr lang="en-US" sz="2800" dirty="0">
                <a:ea typeface="Nunito Sans"/>
                <a:cs typeface="Nunito Sans"/>
                <a:sym typeface="Nunito Sans"/>
              </a:rPr>
              <a:t>Hypothesize detection opportunities.</a:t>
            </a:r>
            <a:endParaRPr lang="en-US" sz="3200" dirty="0">
              <a:ea typeface="Nunito Sans"/>
              <a:cs typeface="Nunito Sans"/>
              <a:sym typeface="Nunito Sans"/>
            </a:endParaRPr>
          </a:p>
          <a:p>
            <a:pPr marL="1219170" lvl="1" indent="-397923">
              <a:spcBef>
                <a:spcPts val="0"/>
              </a:spcBef>
              <a:spcAft>
                <a:spcPts val="0"/>
              </a:spcAft>
              <a:buClr>
                <a:srgbClr val="092C74"/>
              </a:buClr>
              <a:buSzPts val="1100"/>
              <a:buFont typeface="Nunito Sans"/>
              <a:buChar char="○"/>
            </a:pPr>
            <a:r>
              <a:rPr lang="en-US" sz="2000" dirty="0">
                <a:ea typeface="Nunito Sans"/>
                <a:cs typeface="Nunito Sans"/>
                <a:sym typeface="Nunito Sans"/>
              </a:rPr>
              <a:t>O</a:t>
            </a:r>
            <a:r>
              <a:rPr lang="en-US" dirty="0">
                <a:ea typeface="Nunito Sans"/>
                <a:cs typeface="Nunito Sans"/>
                <a:sym typeface="Nunito Sans"/>
              </a:rPr>
              <a:t>ne source or correlations between sources.</a:t>
            </a:r>
            <a:endParaRPr lang="en-US" sz="2000" dirty="0">
              <a:ea typeface="Nunito Sans"/>
              <a:cs typeface="Nunito Sans"/>
              <a:sym typeface="Nunito Sans"/>
            </a:endParaRPr>
          </a:p>
          <a:p>
            <a:pPr marL="609585">
              <a:spcBef>
                <a:spcPts val="0"/>
              </a:spcBef>
              <a:spcAft>
                <a:spcPts val="0"/>
              </a:spcAft>
            </a:pPr>
            <a:endParaRPr lang="en-US" sz="2000" dirty="0">
              <a:ea typeface="Nunito Sans"/>
              <a:cs typeface="Nunito Sans"/>
              <a:sym typeface="Nunito Sans"/>
            </a:endParaRPr>
          </a:p>
          <a:p>
            <a:pPr marL="609585" indent="-423323">
              <a:spcBef>
                <a:spcPts val="0"/>
              </a:spcBef>
              <a:spcAft>
                <a:spcPts val="0"/>
              </a:spcAft>
              <a:buClr>
                <a:srgbClr val="092C74"/>
              </a:buClr>
              <a:buSzPts val="1400"/>
              <a:buFont typeface="Nunito Sans"/>
              <a:buChar char="●"/>
            </a:pPr>
            <a:r>
              <a:rPr lang="en-US" sz="2800" dirty="0">
                <a:ea typeface="Nunito Sans"/>
                <a:cs typeface="Nunito Sans"/>
                <a:sym typeface="Nunito Sans"/>
              </a:rPr>
              <a:t>Test a hypothesis by casting a wide net.</a:t>
            </a:r>
            <a:endParaRPr lang="en-US" sz="3200" dirty="0">
              <a:ea typeface="Nunito Sans"/>
              <a:cs typeface="Nunito Sans"/>
              <a:sym typeface="Nunito Sans"/>
            </a:endParaRPr>
          </a:p>
          <a:p>
            <a:pPr marL="609585">
              <a:spcBef>
                <a:spcPts val="0"/>
              </a:spcBef>
              <a:spcAft>
                <a:spcPts val="0"/>
              </a:spcAft>
            </a:pPr>
            <a:endParaRPr lang="en-US" sz="2000" dirty="0">
              <a:ea typeface="Nunito Sans"/>
              <a:cs typeface="Nunito Sans"/>
              <a:sym typeface="Nunito Sans"/>
            </a:endParaRPr>
          </a:p>
          <a:p>
            <a:pPr marL="609585" indent="-397923">
              <a:spcBef>
                <a:spcPts val="0"/>
              </a:spcBef>
              <a:spcAft>
                <a:spcPts val="0"/>
              </a:spcAft>
              <a:buClr>
                <a:srgbClr val="092C74"/>
              </a:buClr>
              <a:buSzPts val="1100"/>
              <a:buFont typeface="Nunito Sans"/>
              <a:buChar char="●"/>
            </a:pPr>
            <a:r>
              <a:rPr lang="en-US" sz="2000" dirty="0">
                <a:ea typeface="Nunito Sans"/>
                <a:cs typeface="Nunito Sans"/>
                <a:sym typeface="Nunito Sans"/>
              </a:rPr>
              <a:t> </a:t>
            </a:r>
            <a:r>
              <a:rPr lang="en-US" sz="2800" dirty="0">
                <a:ea typeface="Nunito Sans"/>
                <a:cs typeface="Nunito Sans"/>
                <a:sym typeface="Nunito Sans"/>
              </a:rPr>
              <a:t>Narrowing the search until there are limited false positives.</a:t>
            </a:r>
            <a:endParaRPr lang="en-US" sz="2000" dirty="0">
              <a:ea typeface="Nunito Sans"/>
              <a:cs typeface="Nunito Sans"/>
              <a:sym typeface="Nunito Sans"/>
            </a:endParaRPr>
          </a:p>
          <a:p>
            <a:endParaRPr lang="en-US" dirty="0"/>
          </a:p>
        </p:txBody>
      </p:sp>
      <p:grpSp>
        <p:nvGrpSpPr>
          <p:cNvPr id="497" name="Google Shape;497;p67"/>
          <p:cNvGrpSpPr/>
          <p:nvPr/>
        </p:nvGrpSpPr>
        <p:grpSpPr>
          <a:xfrm>
            <a:off x="7620069" y="2316508"/>
            <a:ext cx="1481079" cy="518717"/>
            <a:chOff x="1900218" y="996036"/>
            <a:chExt cx="1882407" cy="669600"/>
          </a:xfrm>
        </p:grpSpPr>
        <p:cxnSp>
          <p:nvCxnSpPr>
            <p:cNvPr id="498" name="Google Shape;498;p67"/>
            <p:cNvCxnSpPr/>
            <p:nvPr/>
          </p:nvCxnSpPr>
          <p:spPr>
            <a:xfrm>
              <a:off x="3438525" y="1309350"/>
              <a:ext cx="344100" cy="344100"/>
            </a:xfrm>
            <a:prstGeom prst="straightConnector1">
              <a:avLst/>
            </a:prstGeom>
            <a:noFill/>
            <a:ln w="19050" cap="flat" cmpd="sng">
              <a:solidFill>
                <a:srgbClr val="9225A5"/>
              </a:solidFill>
              <a:prstDash val="solid"/>
              <a:round/>
              <a:headEnd type="oval" w="med" len="med"/>
              <a:tailEnd type="none" w="sm" len="sm"/>
            </a:ln>
          </p:spPr>
        </p:cxnSp>
        <p:sp>
          <p:nvSpPr>
            <p:cNvPr id="499" name="Google Shape;499;p67"/>
            <p:cNvSpPr txBox="1"/>
            <p:nvPr/>
          </p:nvSpPr>
          <p:spPr>
            <a:xfrm>
              <a:off x="1900218" y="996036"/>
              <a:ext cx="1495200" cy="669600"/>
            </a:xfrm>
            <a:prstGeom prst="rect">
              <a:avLst/>
            </a:prstGeom>
            <a:noFill/>
            <a:ln>
              <a:noFill/>
            </a:ln>
          </p:spPr>
          <p:txBody>
            <a:bodyPr spcFirstLastPara="1" wrap="square" lIns="121900" tIns="121900" rIns="121900" bIns="121900" anchor="t" anchorCtr="0">
              <a:noAutofit/>
            </a:bodyPr>
            <a:lstStyle/>
            <a:p>
              <a:pPr algn="r">
                <a:lnSpc>
                  <a:spcPct val="115000"/>
                </a:lnSpc>
                <a:spcBef>
                  <a:spcPts val="0"/>
                </a:spcBef>
                <a:spcAft>
                  <a:spcPts val="0"/>
                </a:spcAft>
              </a:pPr>
              <a:r>
                <a:rPr lang="en" sz="1067">
                  <a:latin typeface="Roboto"/>
                  <a:ea typeface="Roboto"/>
                  <a:cs typeface="Roboto"/>
                  <a:sym typeface="Roboto"/>
                </a:rPr>
                <a:t>Dissemination</a:t>
              </a:r>
              <a:endParaRPr sz="1067" b="1">
                <a:latin typeface="Roboto"/>
                <a:ea typeface="Roboto"/>
                <a:cs typeface="Roboto"/>
                <a:sym typeface="Roboto"/>
              </a:endParaRPr>
            </a:p>
          </p:txBody>
        </p:sp>
      </p:grpSp>
      <p:grpSp>
        <p:nvGrpSpPr>
          <p:cNvPr id="500" name="Google Shape;500;p67"/>
          <p:cNvGrpSpPr/>
          <p:nvPr/>
        </p:nvGrpSpPr>
        <p:grpSpPr>
          <a:xfrm>
            <a:off x="7620069" y="3986892"/>
            <a:ext cx="1480153" cy="518717"/>
            <a:chOff x="1900218" y="3152297"/>
            <a:chExt cx="1881232" cy="669600"/>
          </a:xfrm>
        </p:grpSpPr>
        <p:cxnSp>
          <p:nvCxnSpPr>
            <p:cNvPr id="501" name="Google Shape;501;p67"/>
            <p:cNvCxnSpPr/>
            <p:nvPr/>
          </p:nvCxnSpPr>
          <p:spPr>
            <a:xfrm rot="10800000" flipH="1">
              <a:off x="3436150" y="3214625"/>
              <a:ext cx="345300" cy="342900"/>
            </a:xfrm>
            <a:prstGeom prst="straightConnector1">
              <a:avLst/>
            </a:prstGeom>
            <a:noFill/>
            <a:ln w="19050" cap="flat" cmpd="sng">
              <a:solidFill>
                <a:srgbClr val="551561"/>
              </a:solidFill>
              <a:prstDash val="solid"/>
              <a:round/>
              <a:headEnd type="oval" w="med" len="med"/>
              <a:tailEnd type="none" w="sm" len="sm"/>
            </a:ln>
          </p:spPr>
        </p:cxnSp>
        <p:sp>
          <p:nvSpPr>
            <p:cNvPr id="502" name="Google Shape;502;p67"/>
            <p:cNvSpPr txBox="1"/>
            <p:nvPr/>
          </p:nvSpPr>
          <p:spPr>
            <a:xfrm>
              <a:off x="1900218" y="3152297"/>
              <a:ext cx="1495200" cy="669600"/>
            </a:xfrm>
            <a:prstGeom prst="rect">
              <a:avLst/>
            </a:prstGeom>
            <a:noFill/>
            <a:ln>
              <a:noFill/>
            </a:ln>
          </p:spPr>
          <p:txBody>
            <a:bodyPr spcFirstLastPara="1" wrap="square" lIns="121900" tIns="121900" rIns="121900" bIns="121900" anchor="t" anchorCtr="0">
              <a:noAutofit/>
            </a:bodyPr>
            <a:lstStyle/>
            <a:p>
              <a:pPr algn="r">
                <a:lnSpc>
                  <a:spcPct val="115000"/>
                </a:lnSpc>
                <a:spcBef>
                  <a:spcPts val="0"/>
                </a:spcBef>
                <a:spcAft>
                  <a:spcPts val="0"/>
                </a:spcAft>
              </a:pPr>
              <a:r>
                <a:rPr lang="en" sz="1067" b="1">
                  <a:latin typeface="Roboto"/>
                  <a:ea typeface="Roboto"/>
                  <a:cs typeface="Roboto"/>
                  <a:sym typeface="Roboto"/>
                </a:rPr>
                <a:t>Processing</a:t>
              </a:r>
              <a:endParaRPr sz="1067" b="1">
                <a:latin typeface="Roboto"/>
                <a:ea typeface="Roboto"/>
                <a:cs typeface="Roboto"/>
                <a:sym typeface="Roboto"/>
              </a:endParaRPr>
            </a:p>
          </p:txBody>
        </p:sp>
      </p:grpSp>
      <p:sp>
        <p:nvSpPr>
          <p:cNvPr id="503" name="Google Shape;503;p67"/>
          <p:cNvSpPr/>
          <p:nvPr/>
        </p:nvSpPr>
        <p:spPr>
          <a:xfrm rot="-1777092" flipH="1">
            <a:off x="8664355" y="2382494"/>
            <a:ext cx="2109191" cy="2093143"/>
          </a:xfrm>
          <a:prstGeom prst="blockArc">
            <a:avLst>
              <a:gd name="adj1" fmla="val 14348563"/>
              <a:gd name="adj2" fmla="val 19872341"/>
              <a:gd name="adj3" fmla="val 9100"/>
            </a:avLst>
          </a:prstGeom>
          <a:solidFill>
            <a:srgbClr val="FFFFFF"/>
          </a:solidFill>
          <a:ln>
            <a:noFill/>
          </a:ln>
          <a:effectLst>
            <a:outerShdw blurRad="71438" dist="9525"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grpSp>
        <p:nvGrpSpPr>
          <p:cNvPr id="504" name="Google Shape;504;p67"/>
          <p:cNvGrpSpPr/>
          <p:nvPr/>
        </p:nvGrpSpPr>
        <p:grpSpPr>
          <a:xfrm>
            <a:off x="10329184" y="3986892"/>
            <a:ext cx="1471573" cy="518717"/>
            <a:chOff x="5343425" y="3152297"/>
            <a:chExt cx="1870327" cy="669600"/>
          </a:xfrm>
        </p:grpSpPr>
        <p:cxnSp>
          <p:nvCxnSpPr>
            <p:cNvPr id="505" name="Google Shape;505;p67"/>
            <p:cNvCxnSpPr/>
            <p:nvPr/>
          </p:nvCxnSpPr>
          <p:spPr>
            <a:xfrm rot="10800000">
              <a:off x="5343425" y="3214625"/>
              <a:ext cx="354900" cy="350100"/>
            </a:xfrm>
            <a:prstGeom prst="straightConnector1">
              <a:avLst/>
            </a:prstGeom>
            <a:noFill/>
            <a:ln w="19050" cap="flat" cmpd="sng">
              <a:solidFill>
                <a:srgbClr val="9225A5"/>
              </a:solidFill>
              <a:prstDash val="solid"/>
              <a:round/>
              <a:headEnd type="oval" w="med" len="med"/>
              <a:tailEnd type="none" w="sm" len="sm"/>
            </a:ln>
          </p:spPr>
        </p:cxnSp>
        <p:sp>
          <p:nvSpPr>
            <p:cNvPr id="506" name="Google Shape;506;p67"/>
            <p:cNvSpPr txBox="1"/>
            <p:nvPr/>
          </p:nvSpPr>
          <p:spPr>
            <a:xfrm>
              <a:off x="5718552" y="3152297"/>
              <a:ext cx="1495200" cy="669600"/>
            </a:xfrm>
            <a:prstGeom prst="rect">
              <a:avLst/>
            </a:prstGeom>
            <a:noFill/>
            <a:ln>
              <a:noFill/>
            </a:ln>
          </p:spPr>
          <p:txBody>
            <a:bodyPr spcFirstLastPara="1" wrap="square" lIns="121900" tIns="121900" rIns="121900" bIns="121900" anchor="t" anchorCtr="0">
              <a:noAutofit/>
            </a:bodyPr>
            <a:lstStyle/>
            <a:p>
              <a:pPr>
                <a:lnSpc>
                  <a:spcPct val="115000"/>
                </a:lnSpc>
                <a:spcBef>
                  <a:spcPts val="0"/>
                </a:spcBef>
                <a:spcAft>
                  <a:spcPts val="0"/>
                </a:spcAft>
              </a:pPr>
              <a:r>
                <a:rPr lang="en" sz="1067">
                  <a:latin typeface="Roboto"/>
                  <a:ea typeface="Roboto"/>
                  <a:cs typeface="Roboto"/>
                  <a:sym typeface="Roboto"/>
                </a:rPr>
                <a:t>Collection</a:t>
              </a:r>
              <a:endParaRPr sz="1067">
                <a:latin typeface="Roboto"/>
                <a:ea typeface="Roboto"/>
                <a:cs typeface="Roboto"/>
                <a:sym typeface="Roboto"/>
              </a:endParaRPr>
            </a:p>
            <a:p>
              <a:pPr>
                <a:lnSpc>
                  <a:spcPct val="115000"/>
                </a:lnSpc>
                <a:spcBef>
                  <a:spcPts val="0"/>
                </a:spcBef>
                <a:spcAft>
                  <a:spcPts val="0"/>
                </a:spcAft>
              </a:pPr>
              <a:endParaRPr sz="1067" b="1">
                <a:latin typeface="Roboto"/>
                <a:ea typeface="Roboto"/>
                <a:cs typeface="Roboto"/>
                <a:sym typeface="Roboto"/>
              </a:endParaRPr>
            </a:p>
          </p:txBody>
        </p:sp>
      </p:grpSp>
      <p:grpSp>
        <p:nvGrpSpPr>
          <p:cNvPr id="507" name="Google Shape;507;p67"/>
          <p:cNvGrpSpPr/>
          <p:nvPr/>
        </p:nvGrpSpPr>
        <p:grpSpPr>
          <a:xfrm>
            <a:off x="10330247" y="2316508"/>
            <a:ext cx="1470511" cy="518717"/>
            <a:chOff x="5344775" y="996036"/>
            <a:chExt cx="1868977" cy="669600"/>
          </a:xfrm>
        </p:grpSpPr>
        <p:cxnSp>
          <p:nvCxnSpPr>
            <p:cNvPr id="508" name="Google Shape;508;p67"/>
            <p:cNvCxnSpPr/>
            <p:nvPr/>
          </p:nvCxnSpPr>
          <p:spPr>
            <a:xfrm flipH="1">
              <a:off x="5344775" y="1314450"/>
              <a:ext cx="336900" cy="339000"/>
            </a:xfrm>
            <a:prstGeom prst="straightConnector1">
              <a:avLst/>
            </a:prstGeom>
            <a:noFill/>
            <a:ln w="19050" cap="flat" cmpd="sng">
              <a:solidFill>
                <a:srgbClr val="551561"/>
              </a:solidFill>
              <a:prstDash val="solid"/>
              <a:round/>
              <a:headEnd type="oval" w="med" len="med"/>
              <a:tailEnd type="none" w="sm" len="sm"/>
            </a:ln>
          </p:spPr>
        </p:cxnSp>
        <p:sp>
          <p:nvSpPr>
            <p:cNvPr id="509" name="Google Shape;509;p67"/>
            <p:cNvSpPr txBox="1"/>
            <p:nvPr/>
          </p:nvSpPr>
          <p:spPr>
            <a:xfrm>
              <a:off x="5718552" y="996036"/>
              <a:ext cx="1495200" cy="669600"/>
            </a:xfrm>
            <a:prstGeom prst="rect">
              <a:avLst/>
            </a:prstGeom>
            <a:noFill/>
            <a:ln>
              <a:noFill/>
            </a:ln>
          </p:spPr>
          <p:txBody>
            <a:bodyPr spcFirstLastPara="1" wrap="square" lIns="121900" tIns="121900" rIns="121900" bIns="121900" anchor="t" anchorCtr="0">
              <a:noAutofit/>
            </a:bodyPr>
            <a:lstStyle/>
            <a:p>
              <a:pPr>
                <a:lnSpc>
                  <a:spcPct val="115000"/>
                </a:lnSpc>
                <a:spcBef>
                  <a:spcPts val="0"/>
                </a:spcBef>
                <a:spcAft>
                  <a:spcPts val="0"/>
                </a:spcAft>
              </a:pPr>
              <a:r>
                <a:rPr lang="en" sz="1067">
                  <a:latin typeface="Roboto"/>
                  <a:ea typeface="Roboto"/>
                  <a:cs typeface="Roboto"/>
                  <a:sym typeface="Roboto"/>
                </a:rPr>
                <a:t>Direction</a:t>
              </a:r>
              <a:endParaRPr sz="1067" b="1">
                <a:latin typeface="Roboto"/>
                <a:ea typeface="Roboto"/>
                <a:cs typeface="Roboto"/>
                <a:sym typeface="Roboto"/>
              </a:endParaRPr>
            </a:p>
          </p:txBody>
        </p:sp>
      </p:grpSp>
      <p:sp>
        <p:nvSpPr>
          <p:cNvPr id="510" name="Google Shape;510;p67"/>
          <p:cNvSpPr/>
          <p:nvPr/>
        </p:nvSpPr>
        <p:spPr>
          <a:xfrm rot="1777092">
            <a:off x="8662522" y="2382494"/>
            <a:ext cx="2109191" cy="2093143"/>
          </a:xfrm>
          <a:prstGeom prst="blockArc">
            <a:avLst>
              <a:gd name="adj1" fmla="val 14545937"/>
              <a:gd name="adj2" fmla="val 19902139"/>
              <a:gd name="adj3" fmla="val 9115"/>
            </a:avLst>
          </a:prstGeom>
          <a:solidFill>
            <a:srgbClr val="FFFFFF"/>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sp>
        <p:nvSpPr>
          <p:cNvPr id="511" name="Google Shape;511;p67"/>
          <p:cNvSpPr/>
          <p:nvPr/>
        </p:nvSpPr>
        <p:spPr>
          <a:xfrm rot="9024042">
            <a:off x="8657823" y="2382141"/>
            <a:ext cx="2108796" cy="2092393"/>
          </a:xfrm>
          <a:prstGeom prst="blockArc">
            <a:avLst>
              <a:gd name="adj1" fmla="val 18041678"/>
              <a:gd name="adj2" fmla="val 1798478"/>
              <a:gd name="adj3" fmla="val 9595"/>
            </a:avLst>
          </a:prstGeom>
          <a:solidFill>
            <a:srgbClr val="551561"/>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sp>
        <p:nvSpPr>
          <p:cNvPr id="512" name="Google Shape;512;p67"/>
          <p:cNvSpPr/>
          <p:nvPr/>
        </p:nvSpPr>
        <p:spPr>
          <a:xfrm rot="-9024042" flipH="1">
            <a:off x="8664011" y="2382722"/>
            <a:ext cx="2108796" cy="2092393"/>
          </a:xfrm>
          <a:prstGeom prst="blockArc">
            <a:avLst>
              <a:gd name="adj1" fmla="val 17967225"/>
              <a:gd name="adj2" fmla="val 1529547"/>
              <a:gd name="adj3" fmla="val 9279"/>
            </a:avLst>
          </a:prstGeom>
          <a:solidFill>
            <a:srgbClr val="FFFFFF"/>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sp>
        <p:nvSpPr>
          <p:cNvPr id="513" name="Google Shape;513;p67"/>
          <p:cNvSpPr/>
          <p:nvPr/>
        </p:nvSpPr>
        <p:spPr>
          <a:xfrm rot="8127446">
            <a:off x="8617482" y="3292801"/>
            <a:ext cx="283417" cy="283417"/>
          </a:xfrm>
          <a:prstGeom prst="rtTriangle">
            <a:avLst/>
          </a:prstGeom>
          <a:solidFill>
            <a:srgbClr val="9225A5"/>
          </a:solidFill>
          <a:ln>
            <a:noFill/>
          </a:ln>
        </p:spPr>
        <p:txBody>
          <a:bodyPr spcFirstLastPara="1" wrap="square" lIns="121900" tIns="121900" rIns="121900" bIns="121900" anchor="ctr" anchorCtr="0">
            <a:noAutofit/>
          </a:bodyPr>
          <a:lstStyle/>
          <a:p>
            <a:pPr>
              <a:spcBef>
                <a:spcPts val="0"/>
              </a:spcBef>
              <a:spcAft>
                <a:spcPts val="0"/>
              </a:spcAft>
            </a:pPr>
            <a:endParaRPr sz="3200"/>
          </a:p>
        </p:txBody>
      </p:sp>
      <p:sp>
        <p:nvSpPr>
          <p:cNvPr id="514" name="Google Shape;514;p67"/>
          <p:cNvSpPr/>
          <p:nvPr/>
        </p:nvSpPr>
        <p:spPr>
          <a:xfrm rot="-2672554">
            <a:off x="10531380" y="3287253"/>
            <a:ext cx="283417" cy="283417"/>
          </a:xfrm>
          <a:prstGeom prst="rtTriangle">
            <a:avLst/>
          </a:prstGeom>
          <a:solidFill>
            <a:srgbClr val="FFFFFF"/>
          </a:solidFill>
          <a:ln w="9525" cap="flat" cmpd="sng">
            <a:solidFill>
              <a:srgbClr val="7F209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15" name="Google Shape;515;p67"/>
          <p:cNvSpPr/>
          <p:nvPr/>
        </p:nvSpPr>
        <p:spPr>
          <a:xfrm rot="2672554">
            <a:off x="9574154" y="4226676"/>
            <a:ext cx="283417" cy="283417"/>
          </a:xfrm>
          <a:prstGeom prst="rtTriangle">
            <a:avLst/>
          </a:prstGeom>
          <a:solidFill>
            <a:srgbClr val="FFFFFF"/>
          </a:solidFill>
          <a:ln w="9525" cap="flat" cmpd="sng">
            <a:solidFill>
              <a:srgbClr val="7F209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16" name="Google Shape;516;p67"/>
          <p:cNvSpPr/>
          <p:nvPr/>
        </p:nvSpPr>
        <p:spPr>
          <a:xfrm rot="-8127446">
            <a:off x="9574700" y="2339989"/>
            <a:ext cx="283417" cy="283417"/>
          </a:xfrm>
          <a:prstGeom prst="rtTriangle">
            <a:avLst/>
          </a:prstGeom>
          <a:solidFill>
            <a:srgbClr val="FFFFFF"/>
          </a:solidFill>
          <a:ln w="9525" cap="flat" cmpd="sng">
            <a:solidFill>
              <a:srgbClr val="7F209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3" name="Google Shape;523;p68"/>
          <p:cNvSpPr txBox="1">
            <a:spLocks noGrp="1"/>
          </p:cNvSpPr>
          <p:nvPr>
            <p:ph type="title"/>
          </p:nvPr>
        </p:nvSpPr>
        <p:spPr>
          <a:xfrm>
            <a:off x="655320" y="551793"/>
            <a:ext cx="10881360" cy="602368"/>
          </a:xfrm>
          <a:prstGeom prst="rect">
            <a:avLst/>
          </a:prstGeom>
        </p:spPr>
        <p:txBody>
          <a:bodyPr spcFirstLastPara="1" vert="horz" wrap="square" lIns="121900" tIns="121900" rIns="121900" bIns="121900" rtlCol="0" anchor="t" anchorCtr="0">
            <a:noAutofit/>
          </a:bodyPr>
          <a:lstStyle/>
          <a:p>
            <a:r>
              <a:rPr lang="en" dirty="0"/>
              <a:t>Developing Hypothesis</a:t>
            </a:r>
            <a:endParaRPr dirty="0"/>
          </a:p>
        </p:txBody>
      </p:sp>
      <p:sp>
        <p:nvSpPr>
          <p:cNvPr id="522" name="Google Shape;522;p68"/>
          <p:cNvSpPr txBox="1">
            <a:spLocks noGrp="1"/>
          </p:cNvSpPr>
          <p:nvPr>
            <p:ph type="body" idx="4294967295"/>
          </p:nvPr>
        </p:nvSpPr>
        <p:spPr>
          <a:xfrm>
            <a:off x="236482" y="1412875"/>
            <a:ext cx="11123667" cy="3143250"/>
          </a:xfrm>
          <a:prstGeom prst="rect">
            <a:avLst/>
          </a:prstGeom>
        </p:spPr>
        <p:txBody>
          <a:bodyPr spcFirstLastPara="1" vert="horz" wrap="square" lIns="121900" tIns="121900" rIns="121900" bIns="121900" rtlCol="0" anchor="t" anchorCtr="0">
            <a:noAutofit/>
          </a:bodyPr>
          <a:lstStyle/>
          <a:p>
            <a:pPr marL="0" indent="0">
              <a:buNone/>
            </a:pPr>
            <a:br>
              <a:rPr lang="en" sz="3067" dirty="0"/>
            </a:br>
            <a:endParaRPr sz="3067" dirty="0"/>
          </a:p>
          <a:p>
            <a:pPr lvl="1" indent="-465655">
              <a:buSzPts val="1900"/>
            </a:pPr>
            <a:r>
              <a:rPr lang="en" sz="2533" dirty="0"/>
              <a:t>Mshta.exe with WAN connection</a:t>
            </a:r>
            <a:br>
              <a:rPr lang="en" sz="2533" dirty="0"/>
            </a:br>
            <a:br>
              <a:rPr lang="en" sz="2533" dirty="0"/>
            </a:br>
            <a:endParaRPr sz="2533" dirty="0"/>
          </a:p>
          <a:p>
            <a:pPr lvl="1" indent="-465655">
              <a:spcBef>
                <a:spcPts val="0"/>
              </a:spcBef>
              <a:buSzPts val="1900"/>
            </a:pPr>
            <a:r>
              <a:rPr lang="en" sz="2533" dirty="0"/>
              <a:t>Whoami execution</a:t>
            </a:r>
            <a:endParaRPr sz="2533" dirty="0"/>
          </a:p>
          <a:p>
            <a:pPr lvl="2" indent="-465655">
              <a:spcBef>
                <a:spcPts val="0"/>
              </a:spcBef>
              <a:buSzPts val="1900"/>
            </a:pPr>
            <a:r>
              <a:rPr lang="en" sz="2533" dirty="0"/>
              <a:t>May scope to execution</a:t>
            </a:r>
            <a:br>
              <a:rPr lang="en" sz="2533" dirty="0"/>
            </a:br>
            <a:r>
              <a:rPr lang="en" sz="2533" dirty="0"/>
              <a:t>with certain command line</a:t>
            </a:r>
            <a:br>
              <a:rPr lang="en" sz="2533" dirty="0"/>
            </a:br>
            <a:r>
              <a:rPr lang="en" sz="2533" dirty="0"/>
              <a:t>parameters</a:t>
            </a:r>
            <a:endParaRPr sz="2533" dirty="0"/>
          </a:p>
          <a:p>
            <a:pPr indent="0">
              <a:spcBef>
                <a:spcPts val="2133"/>
              </a:spcBef>
              <a:spcAft>
                <a:spcPts val="2133"/>
              </a:spcAft>
              <a:buNone/>
            </a:pPr>
            <a:endParaRPr sz="3067" dirty="0"/>
          </a:p>
        </p:txBody>
      </p:sp>
      <p:pic>
        <p:nvPicPr>
          <p:cNvPr id="524" name="Google Shape;524;p68"/>
          <p:cNvPicPr preferRelativeResize="0"/>
          <p:nvPr/>
        </p:nvPicPr>
        <p:blipFill>
          <a:blip r:embed="rId3">
            <a:alphaModFix/>
          </a:blip>
          <a:stretch>
            <a:fillRect/>
          </a:stretch>
        </p:blipFill>
        <p:spPr>
          <a:xfrm>
            <a:off x="5963500" y="2396567"/>
            <a:ext cx="5812901" cy="3142967"/>
          </a:xfrm>
          <a:prstGeom prst="rect">
            <a:avLst/>
          </a:prstGeom>
          <a:noFill/>
          <a:ln w="19050" cap="flat" cmpd="sng">
            <a:solidFill>
              <a:srgbClr val="6413B8"/>
            </a:solidFill>
            <a:prstDash val="solid"/>
            <a:round/>
            <a:headEnd type="none" w="sm" len="sm"/>
            <a:tailEnd type="none" w="sm" len="sm"/>
          </a:ln>
        </p:spPr>
      </p:pic>
      <p:sp>
        <p:nvSpPr>
          <p:cNvPr id="525" name="Google Shape;525;p68"/>
          <p:cNvSpPr/>
          <p:nvPr/>
        </p:nvSpPr>
        <p:spPr>
          <a:xfrm>
            <a:off x="7788800" y="3870633"/>
            <a:ext cx="1940000" cy="218800"/>
          </a:xfrm>
          <a:prstGeom prst="rect">
            <a:avLst/>
          </a:prstGeom>
          <a:noFill/>
          <a:ln w="9525" cap="flat" cmpd="sng">
            <a:solidFill>
              <a:srgbClr val="6413B8"/>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cxnSp>
        <p:nvCxnSpPr>
          <p:cNvPr id="526" name="Google Shape;526;p68"/>
          <p:cNvCxnSpPr>
            <a:cxnSpLocks/>
            <a:endCxn id="525" idx="1"/>
          </p:cNvCxnSpPr>
          <p:nvPr/>
        </p:nvCxnSpPr>
        <p:spPr>
          <a:xfrm>
            <a:off x="5362000" y="2987367"/>
            <a:ext cx="2426800" cy="992666"/>
          </a:xfrm>
          <a:prstGeom prst="straightConnector1">
            <a:avLst/>
          </a:prstGeom>
          <a:noFill/>
          <a:ln w="9525" cap="flat" cmpd="sng">
            <a:solidFill>
              <a:schemeClr val="dk2"/>
            </a:solidFill>
            <a:prstDash val="solid"/>
            <a:round/>
            <a:headEnd type="none" w="med" len="med"/>
            <a:tailEnd type="triangle" w="med" len="med"/>
          </a:ln>
        </p:spPr>
      </p:cxnSp>
      <p:sp>
        <p:nvSpPr>
          <p:cNvPr id="527" name="Google Shape;527;p68"/>
          <p:cNvSpPr/>
          <p:nvPr/>
        </p:nvSpPr>
        <p:spPr>
          <a:xfrm>
            <a:off x="7212167" y="4140400"/>
            <a:ext cx="2164800" cy="218800"/>
          </a:xfrm>
          <a:prstGeom prst="rect">
            <a:avLst/>
          </a:prstGeom>
          <a:noFill/>
          <a:ln w="9525" cap="flat" cmpd="sng">
            <a:solidFill>
              <a:srgbClr val="6413B8"/>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cxnSp>
        <p:nvCxnSpPr>
          <p:cNvPr id="528" name="Google Shape;528;p68"/>
          <p:cNvCxnSpPr>
            <a:cxnSpLocks/>
            <a:endCxn id="527" idx="1"/>
          </p:cNvCxnSpPr>
          <p:nvPr/>
        </p:nvCxnSpPr>
        <p:spPr>
          <a:xfrm flipV="1">
            <a:off x="4785367" y="4249800"/>
            <a:ext cx="2426800" cy="218800"/>
          </a:xfrm>
          <a:prstGeom prst="straightConnector1">
            <a:avLst/>
          </a:prstGeom>
          <a:noFill/>
          <a:ln w="9525" cap="flat" cmpd="sng">
            <a:solidFill>
              <a:schemeClr val="dk2"/>
            </a:solidFill>
            <a:prstDash val="solid"/>
            <a:round/>
            <a:headEnd type="none" w="med" len="med"/>
            <a:tailEnd type="triangle" w="med" len="med"/>
          </a:ln>
        </p:spPr>
      </p:cxnSp>
      <p:sp>
        <p:nvSpPr>
          <p:cNvPr id="529" name="Google Shape;529;p68"/>
          <p:cNvSpPr txBox="1"/>
          <p:nvPr/>
        </p:nvSpPr>
        <p:spPr>
          <a:xfrm>
            <a:off x="5963500" y="1247442"/>
            <a:ext cx="5812800" cy="1289159"/>
          </a:xfrm>
          <a:prstGeom prst="rect">
            <a:avLst/>
          </a:prstGeom>
          <a:noFill/>
          <a:ln>
            <a:noFill/>
          </a:ln>
        </p:spPr>
        <p:txBody>
          <a:bodyPr spcFirstLastPara="1" wrap="square" lIns="121900" tIns="121900" rIns="121900" bIns="121900" anchor="t" anchorCtr="0">
            <a:spAutoFit/>
          </a:bodyPr>
          <a:lstStyle/>
          <a:p>
            <a:pPr algn="ctr">
              <a:lnSpc>
                <a:spcPct val="123000"/>
              </a:lnSpc>
              <a:spcBef>
                <a:spcPts val="3200"/>
              </a:spcBef>
              <a:spcAft>
                <a:spcPts val="800"/>
              </a:spcAft>
            </a:pPr>
            <a:r>
              <a:rPr lang="en" sz="1400" u="sng" dirty="0">
                <a:solidFill>
                  <a:schemeClr val="dk1"/>
                </a:solidFill>
                <a:highlight>
                  <a:srgbClr val="FFFFFF"/>
                </a:highlight>
                <a:latin typeface="+mn-lt"/>
              </a:rPr>
              <a:t>Microsoft discovers threat actor targeting SolarWinds Serv-U software with 0-day exploit</a:t>
            </a:r>
            <a:endParaRPr sz="1400" u="sng" dirty="0">
              <a:latin typeface="+mn-lt"/>
              <a:ea typeface="Nunito Sans"/>
              <a:cs typeface="Nunito Sans"/>
              <a:sym typeface="Nunito Sans"/>
            </a:endParaRPr>
          </a:p>
        </p:txBody>
      </p:sp>
      <p:sp>
        <p:nvSpPr>
          <p:cNvPr id="530" name="Google Shape;530;p68"/>
          <p:cNvSpPr txBox="1"/>
          <p:nvPr/>
        </p:nvSpPr>
        <p:spPr>
          <a:xfrm>
            <a:off x="6531100" y="5678467"/>
            <a:ext cx="4518000" cy="492402"/>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800" u="sng">
                <a:solidFill>
                  <a:schemeClr val="hlink"/>
                </a:solidFill>
                <a:latin typeface="Nunito Sans"/>
                <a:ea typeface="Nunito Sans"/>
                <a:cs typeface="Nunito Sans"/>
                <a:sym typeface="Nunito Sans"/>
                <a:hlinkClick r:id="rId4"/>
              </a:rPr>
              <a:t>https://www.microsoft.com/security/blog/2021/07/13/microsoft-discovers-threat-actor-targeting-solarwinds-serv-u-software-with-0-day-exploit/</a:t>
            </a:r>
            <a:r>
              <a:rPr lang="en" sz="800">
                <a:latin typeface="Nunito Sans"/>
                <a:ea typeface="Nunito Sans"/>
                <a:cs typeface="Nunito Sans"/>
                <a:sym typeface="Nunito Sans"/>
              </a:rPr>
              <a:t> </a:t>
            </a:r>
            <a:endParaRPr sz="800">
              <a:latin typeface="Nunito Sans"/>
              <a:ea typeface="Nunito Sans"/>
              <a:cs typeface="Nunito Sans"/>
              <a:sym typeface="Nunito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2" name="Title 1">
            <a:extLst>
              <a:ext uri="{FF2B5EF4-FFF2-40B4-BE49-F238E27FC236}">
                <a16:creationId xmlns:a16="http://schemas.microsoft.com/office/drawing/2014/main" id="{747085FE-5F4E-449D-9042-C7E0CFC7848C}"/>
              </a:ext>
            </a:extLst>
          </p:cNvPr>
          <p:cNvSpPr>
            <a:spLocks noGrp="1"/>
          </p:cNvSpPr>
          <p:nvPr>
            <p:ph type="title"/>
          </p:nvPr>
        </p:nvSpPr>
        <p:spPr/>
        <p:txBody>
          <a:bodyPr/>
          <a:lstStyle/>
          <a:p>
            <a:r>
              <a:rPr lang="en-US" dirty="0"/>
              <a:t>Processing questions</a:t>
            </a:r>
          </a:p>
        </p:txBody>
      </p:sp>
      <p:sp>
        <p:nvSpPr>
          <p:cNvPr id="535" name="Google Shape;535;p69"/>
          <p:cNvSpPr txBox="1">
            <a:spLocks noGrp="1"/>
          </p:cNvSpPr>
          <p:nvPr>
            <p:ph type="body" idx="4294967295"/>
          </p:nvPr>
        </p:nvSpPr>
        <p:spPr>
          <a:xfrm>
            <a:off x="0" y="1412875"/>
            <a:ext cx="11360150" cy="4884738"/>
          </a:xfrm>
          <a:prstGeom prst="rect">
            <a:avLst/>
          </a:prstGeom>
        </p:spPr>
        <p:txBody>
          <a:bodyPr spcFirstLastPara="1" vert="horz" wrap="square" lIns="121900" tIns="121900" rIns="121900" bIns="121900" rtlCol="0" anchor="t" anchorCtr="0">
            <a:noAutofit/>
          </a:bodyPr>
          <a:lstStyle/>
          <a:p>
            <a:pPr marL="0" indent="0" algn="ctr">
              <a:buNone/>
            </a:pPr>
            <a:r>
              <a:rPr lang="en" sz="2667" dirty="0"/>
              <a:t>What are the parts of procedure and how are they used maliciously?</a:t>
            </a:r>
            <a:endParaRPr sz="2667" dirty="0"/>
          </a:p>
          <a:p>
            <a:pPr marL="0" indent="0" algn="ctr">
              <a:spcBef>
                <a:spcPts val="2133"/>
              </a:spcBef>
              <a:buNone/>
            </a:pPr>
            <a:endParaRPr sz="2667" dirty="0"/>
          </a:p>
          <a:p>
            <a:pPr marL="0" indent="0" algn="ctr">
              <a:spcBef>
                <a:spcPts val="2133"/>
              </a:spcBef>
              <a:buNone/>
            </a:pPr>
            <a:r>
              <a:rPr lang="en" sz="2267" i="1" dirty="0">
                <a:solidFill>
                  <a:srgbClr val="42424E"/>
                </a:solidFill>
                <a:highlight>
                  <a:srgbClr val="FFFFFF"/>
                </a:highlight>
                <a:latin typeface="Arial"/>
                <a:ea typeface="Arial"/>
                <a:cs typeface="Arial"/>
                <a:sym typeface="Arial"/>
              </a:rPr>
              <a:t>cmd.exe /c whoami &gt; “./Client/Common/redacted.txt”</a:t>
            </a:r>
            <a:endParaRPr sz="2267" i="1" dirty="0">
              <a:solidFill>
                <a:srgbClr val="42424E"/>
              </a:solidFill>
              <a:highlight>
                <a:srgbClr val="FFFFFF"/>
              </a:highlight>
              <a:latin typeface="Arial"/>
              <a:ea typeface="Arial"/>
              <a:cs typeface="Arial"/>
              <a:sym typeface="Arial"/>
            </a:endParaRPr>
          </a:p>
          <a:p>
            <a:pPr indent="0" algn="ctr">
              <a:spcBef>
                <a:spcPts val="2133"/>
              </a:spcBef>
              <a:buNone/>
            </a:pPr>
            <a:br>
              <a:rPr lang="en" dirty="0"/>
            </a:br>
            <a:endParaRPr dirty="0"/>
          </a:p>
          <a:p>
            <a:pPr indent="0" algn="ctr">
              <a:spcBef>
                <a:spcPts val="2133"/>
              </a:spcBef>
              <a:spcAft>
                <a:spcPts val="2133"/>
              </a:spcAft>
              <a:buNone/>
            </a:pP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2" name="Title 1">
            <a:extLst>
              <a:ext uri="{FF2B5EF4-FFF2-40B4-BE49-F238E27FC236}">
                <a16:creationId xmlns:a16="http://schemas.microsoft.com/office/drawing/2014/main" id="{27DB15B6-FAD8-429B-BC6E-FDD453D0B5B4}"/>
              </a:ext>
            </a:extLst>
          </p:cNvPr>
          <p:cNvSpPr>
            <a:spLocks noGrp="1"/>
          </p:cNvSpPr>
          <p:nvPr>
            <p:ph type="title"/>
          </p:nvPr>
        </p:nvSpPr>
        <p:spPr/>
        <p:txBody>
          <a:bodyPr/>
          <a:lstStyle/>
          <a:p>
            <a:r>
              <a:rPr lang="en-US" dirty="0"/>
              <a:t>Processing questions</a:t>
            </a:r>
          </a:p>
        </p:txBody>
      </p:sp>
      <p:sp>
        <p:nvSpPr>
          <p:cNvPr id="540" name="Google Shape;540;p70"/>
          <p:cNvSpPr txBox="1">
            <a:spLocks noGrp="1"/>
          </p:cNvSpPr>
          <p:nvPr>
            <p:ph type="body" idx="4294967295"/>
          </p:nvPr>
        </p:nvSpPr>
        <p:spPr>
          <a:xfrm>
            <a:off x="0" y="2943225"/>
            <a:ext cx="11360150" cy="720725"/>
          </a:xfrm>
          <a:prstGeom prst="rect">
            <a:avLst/>
          </a:prstGeom>
        </p:spPr>
        <p:txBody>
          <a:bodyPr spcFirstLastPara="1" vert="horz" wrap="square" lIns="121900" tIns="121900" rIns="121900" bIns="121900" rtlCol="0" anchor="t" anchorCtr="0">
            <a:noAutofit/>
          </a:bodyPr>
          <a:lstStyle/>
          <a:p>
            <a:pPr marL="0" indent="0" algn="ctr">
              <a:buNone/>
            </a:pPr>
            <a:r>
              <a:rPr lang="en" sz="2267" i="1">
                <a:solidFill>
                  <a:srgbClr val="42424E"/>
                </a:solidFill>
                <a:highlight>
                  <a:srgbClr val="FFFFFF"/>
                </a:highlight>
                <a:latin typeface="Arial"/>
                <a:ea typeface="Arial"/>
                <a:cs typeface="Arial"/>
                <a:sym typeface="Arial"/>
              </a:rPr>
              <a:t>cmd.exe /c whoami &gt; “./Client/Common/redacted.txt”</a:t>
            </a:r>
            <a:endParaRPr sz="2267" i="1">
              <a:solidFill>
                <a:srgbClr val="42424E"/>
              </a:solidFill>
              <a:highlight>
                <a:srgbClr val="FFFFFF"/>
              </a:highlight>
              <a:latin typeface="Arial"/>
              <a:ea typeface="Arial"/>
              <a:cs typeface="Arial"/>
              <a:sym typeface="Arial"/>
            </a:endParaRPr>
          </a:p>
          <a:p>
            <a:pPr marL="0" indent="0" algn="ctr">
              <a:lnSpc>
                <a:spcPct val="100000"/>
              </a:lnSpc>
              <a:spcBef>
                <a:spcPts val="2133"/>
              </a:spcBef>
              <a:buNone/>
            </a:pPr>
            <a:r>
              <a:rPr lang="en" sz="2667">
                <a:solidFill>
                  <a:schemeClr val="lt1"/>
                </a:solidFill>
                <a:latin typeface="Arial"/>
                <a:ea typeface="Arial"/>
                <a:cs typeface="Arial"/>
                <a:sym typeface="Arial"/>
              </a:rPr>
              <a:t>cmd launches whoami</a:t>
            </a:r>
            <a:endParaRPr sz="2667">
              <a:solidFill>
                <a:schemeClr val="lt1"/>
              </a:solidFill>
              <a:latin typeface="Arial"/>
              <a:ea typeface="Arial"/>
              <a:cs typeface="Arial"/>
              <a:sym typeface="Arial"/>
            </a:endParaRPr>
          </a:p>
          <a:p>
            <a:pPr indent="0" algn="ctr">
              <a:buNone/>
            </a:pPr>
            <a:br>
              <a:rPr lang="en"/>
            </a:br>
            <a:r>
              <a:rPr lang="en" sz="2667">
                <a:solidFill>
                  <a:schemeClr val="lt1"/>
                </a:solidFill>
                <a:latin typeface="Arial"/>
                <a:ea typeface="Arial"/>
                <a:cs typeface="Arial"/>
                <a:sym typeface="Arial"/>
              </a:rPr>
              <a:t>cmd cmd launches whoami</a:t>
            </a:r>
            <a:endParaRPr sz="2667">
              <a:solidFill>
                <a:schemeClr val="lt1"/>
              </a:solidFill>
              <a:latin typeface="Arial"/>
              <a:ea typeface="Arial"/>
              <a:cs typeface="Arial"/>
              <a:sym typeface="Arial"/>
            </a:endParaRPr>
          </a:p>
          <a:p>
            <a:pPr indent="0" algn="ctr">
              <a:spcBef>
                <a:spcPts val="2133"/>
              </a:spcBef>
              <a:buNone/>
            </a:pPr>
            <a:r>
              <a:rPr lang="en" sz="2667">
                <a:solidFill>
                  <a:schemeClr val="lt1"/>
                </a:solidFill>
                <a:latin typeface="Arial"/>
                <a:ea typeface="Arial"/>
                <a:cs typeface="Arial"/>
                <a:sym typeface="Arial"/>
              </a:rPr>
              <a:t>launches whoami</a:t>
            </a:r>
            <a:endParaRPr sz="2667">
              <a:solidFill>
                <a:schemeClr val="lt1"/>
              </a:solidFill>
              <a:latin typeface="Arial"/>
              <a:ea typeface="Arial"/>
              <a:cs typeface="Arial"/>
              <a:sym typeface="Arial"/>
            </a:endParaRPr>
          </a:p>
          <a:p>
            <a:pPr indent="0" algn="ctr">
              <a:spcBef>
                <a:spcPts val="2133"/>
              </a:spcBef>
              <a:buNone/>
            </a:pPr>
            <a:endParaRPr/>
          </a:p>
          <a:p>
            <a:pPr indent="0" algn="ctr">
              <a:spcBef>
                <a:spcPts val="2133"/>
              </a:spcBef>
              <a:spcAft>
                <a:spcPts val="2133"/>
              </a:spcAft>
              <a:buNone/>
            </a:pPr>
            <a:endParaRPr/>
          </a:p>
        </p:txBody>
      </p:sp>
      <p:sp>
        <p:nvSpPr>
          <p:cNvPr id="541" name="Google Shape;541;p70"/>
          <p:cNvSpPr/>
          <p:nvPr/>
        </p:nvSpPr>
        <p:spPr>
          <a:xfrm>
            <a:off x="1070033" y="1856367"/>
            <a:ext cx="2359200" cy="1054000"/>
          </a:xfrm>
          <a:prstGeom prst="wedgeRectCallout">
            <a:avLst>
              <a:gd name="adj1" fmla="val 34184"/>
              <a:gd name="adj2" fmla="val 69981"/>
            </a:avLst>
          </a:prstGeom>
          <a:solidFill>
            <a:srgbClr val="8142C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667" dirty="0">
                <a:solidFill>
                  <a:schemeClr val="lt1"/>
                </a:solidFill>
                <a:latin typeface="+mn-lt"/>
              </a:rPr>
              <a:t>cmd launches whoami</a:t>
            </a:r>
            <a:endParaRPr sz="2667" dirty="0">
              <a:solidFill>
                <a:schemeClr val="lt1"/>
              </a:solidFill>
              <a:latin typeface="+mn-lt"/>
            </a:endParaRPr>
          </a:p>
        </p:txBody>
      </p:sp>
      <p:sp>
        <p:nvSpPr>
          <p:cNvPr id="542" name="Google Shape;542;p70"/>
          <p:cNvSpPr/>
          <p:nvPr/>
        </p:nvSpPr>
        <p:spPr>
          <a:xfrm>
            <a:off x="4953533" y="1743400"/>
            <a:ext cx="2359200" cy="1054000"/>
          </a:xfrm>
          <a:prstGeom prst="wedgeRectCallout">
            <a:avLst>
              <a:gd name="adj1" fmla="val -31812"/>
              <a:gd name="adj2" fmla="val 85313"/>
            </a:avLst>
          </a:prstGeom>
          <a:solidFill>
            <a:srgbClr val="8142C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667">
                <a:solidFill>
                  <a:schemeClr val="lt1"/>
                </a:solidFill>
                <a:latin typeface="+mn-lt"/>
              </a:rPr>
              <a:t>Uses &gt; to output to txt</a:t>
            </a:r>
            <a:endParaRPr sz="2667">
              <a:solidFill>
                <a:schemeClr val="lt1"/>
              </a:solidFill>
              <a:latin typeface="+mn-lt"/>
            </a:endParaRPr>
          </a:p>
        </p:txBody>
      </p:sp>
      <p:sp>
        <p:nvSpPr>
          <p:cNvPr id="543" name="Google Shape;543;p70"/>
          <p:cNvSpPr txBox="1"/>
          <p:nvPr/>
        </p:nvSpPr>
        <p:spPr>
          <a:xfrm>
            <a:off x="1657800" y="4231534"/>
            <a:ext cx="8876400" cy="1477480"/>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2667" dirty="0">
                <a:latin typeface="+mn-lt"/>
                <a:ea typeface="Nunito Sans"/>
                <a:cs typeface="Nunito Sans"/>
                <a:sym typeface="Nunito Sans"/>
              </a:rPr>
              <a:t>The adversary uses cmd to enumerate the user via whoami and outputs the command line response to a text file using the “&gt;” redirect command.</a:t>
            </a:r>
            <a:endParaRPr sz="2667" dirty="0">
              <a:latin typeface="+mn-lt"/>
              <a:ea typeface="Nunito Sans"/>
              <a:cs typeface="Nunito Sans"/>
              <a:sym typeface="Nunito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2" name="Title 1">
            <a:extLst>
              <a:ext uri="{FF2B5EF4-FFF2-40B4-BE49-F238E27FC236}">
                <a16:creationId xmlns:a16="http://schemas.microsoft.com/office/drawing/2014/main" id="{E20B6E2A-6036-47E7-96CD-CE3C9F4D9BB3}"/>
              </a:ext>
            </a:extLst>
          </p:cNvPr>
          <p:cNvSpPr>
            <a:spLocks noGrp="1"/>
          </p:cNvSpPr>
          <p:nvPr>
            <p:ph type="title"/>
          </p:nvPr>
        </p:nvSpPr>
        <p:spPr/>
        <p:txBody>
          <a:bodyPr/>
          <a:lstStyle/>
          <a:p>
            <a:r>
              <a:rPr lang="en-US" dirty="0"/>
              <a:t>Processing questions</a:t>
            </a:r>
          </a:p>
        </p:txBody>
      </p:sp>
      <p:sp>
        <p:nvSpPr>
          <p:cNvPr id="548" name="Google Shape;548;p71"/>
          <p:cNvSpPr txBox="1">
            <a:spLocks noGrp="1"/>
          </p:cNvSpPr>
          <p:nvPr>
            <p:ph type="body" idx="4294967295"/>
          </p:nvPr>
        </p:nvSpPr>
        <p:spPr>
          <a:xfrm>
            <a:off x="478788" y="1412875"/>
            <a:ext cx="10881361" cy="1512888"/>
          </a:xfrm>
          <a:prstGeom prst="rect">
            <a:avLst/>
          </a:prstGeom>
        </p:spPr>
        <p:txBody>
          <a:bodyPr spcFirstLastPara="1" vert="horz" wrap="square" lIns="121900" tIns="121900" rIns="121900" bIns="121900" rtlCol="0" anchor="t" anchorCtr="0">
            <a:noAutofit/>
          </a:bodyPr>
          <a:lstStyle/>
          <a:p>
            <a:pPr marL="0" indent="0">
              <a:buNone/>
            </a:pPr>
            <a:r>
              <a:rPr lang="en" sz="2933" dirty="0"/>
              <a:t>How often do the components appear in normal operations?</a:t>
            </a:r>
            <a:br>
              <a:rPr lang="en" dirty="0"/>
            </a:br>
            <a:endParaRPr dirty="0"/>
          </a:p>
          <a:p>
            <a:pPr indent="0">
              <a:spcBef>
                <a:spcPts val="2133"/>
              </a:spcBef>
              <a:spcAft>
                <a:spcPts val="2133"/>
              </a:spcAft>
              <a:buNone/>
            </a:pPr>
            <a:endParaRPr dirty="0"/>
          </a:p>
        </p:txBody>
      </p:sp>
      <p:sp>
        <p:nvSpPr>
          <p:cNvPr id="549" name="Google Shape;549;p71"/>
          <p:cNvSpPr txBox="1">
            <a:spLocks noGrp="1"/>
          </p:cNvSpPr>
          <p:nvPr>
            <p:ph type="body" idx="4294967295"/>
          </p:nvPr>
        </p:nvSpPr>
        <p:spPr>
          <a:xfrm>
            <a:off x="0" y="3251200"/>
            <a:ext cx="11360150" cy="639763"/>
          </a:xfrm>
          <a:prstGeom prst="rect">
            <a:avLst/>
          </a:prstGeom>
        </p:spPr>
        <p:txBody>
          <a:bodyPr spcFirstLastPara="1" vert="horz" wrap="square" lIns="121900" tIns="121900" rIns="121900" bIns="121900" rtlCol="0" anchor="t" anchorCtr="0">
            <a:noAutofit/>
          </a:bodyPr>
          <a:lstStyle/>
          <a:p>
            <a:pPr marL="0" indent="0" algn="ctr">
              <a:buNone/>
            </a:pPr>
            <a:r>
              <a:rPr lang="en" sz="2267" i="1" dirty="0">
                <a:solidFill>
                  <a:srgbClr val="42424E"/>
                </a:solidFill>
                <a:highlight>
                  <a:srgbClr val="FFFFFF"/>
                </a:highlight>
                <a:latin typeface="Arial"/>
                <a:ea typeface="Arial"/>
                <a:cs typeface="Arial"/>
                <a:sym typeface="Arial"/>
              </a:rPr>
              <a:t>cmd.exe /c whoami &gt; “./Client/Common/redacted.txt”</a:t>
            </a:r>
            <a:endParaRPr sz="2267" i="1" dirty="0">
              <a:solidFill>
                <a:srgbClr val="42424E"/>
              </a:solidFill>
              <a:highlight>
                <a:srgbClr val="FFFFFF"/>
              </a:highlight>
              <a:latin typeface="Arial"/>
              <a:ea typeface="Arial"/>
              <a:cs typeface="Arial"/>
              <a:sym typeface="Arial"/>
            </a:endParaRPr>
          </a:p>
          <a:p>
            <a:pPr marL="0" indent="0" algn="ctr">
              <a:lnSpc>
                <a:spcPct val="100000"/>
              </a:lnSpc>
              <a:spcBef>
                <a:spcPts val="2133"/>
              </a:spcBef>
              <a:buNone/>
            </a:pPr>
            <a:endParaRPr dirty="0"/>
          </a:p>
        </p:txBody>
      </p:sp>
      <p:sp>
        <p:nvSpPr>
          <p:cNvPr id="550" name="Google Shape;550;p71"/>
          <p:cNvSpPr/>
          <p:nvPr/>
        </p:nvSpPr>
        <p:spPr>
          <a:xfrm>
            <a:off x="3712733" y="2144110"/>
            <a:ext cx="2262398" cy="936357"/>
          </a:xfrm>
          <a:prstGeom prst="wedgeRectCallout">
            <a:avLst>
              <a:gd name="adj1" fmla="val -7040"/>
              <a:gd name="adj2" fmla="val 85980"/>
            </a:avLst>
          </a:prstGeom>
          <a:solidFill>
            <a:srgbClr val="6413B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solidFill>
                  <a:schemeClr val="lt1"/>
                </a:solidFill>
              </a:rPr>
              <a:t>How often is whoami used?</a:t>
            </a:r>
            <a:endParaRPr dirty="0">
              <a:solidFill>
                <a:schemeClr val="lt1"/>
              </a:solidFill>
            </a:endParaRPr>
          </a:p>
        </p:txBody>
      </p:sp>
      <p:sp>
        <p:nvSpPr>
          <p:cNvPr id="551" name="Google Shape;551;p71"/>
          <p:cNvSpPr/>
          <p:nvPr/>
        </p:nvSpPr>
        <p:spPr>
          <a:xfrm>
            <a:off x="1053833" y="3931500"/>
            <a:ext cx="2383200" cy="1248400"/>
          </a:xfrm>
          <a:prstGeom prst="wedgeRectCallout">
            <a:avLst>
              <a:gd name="adj1" fmla="val 30869"/>
              <a:gd name="adj2" fmla="val -62313"/>
            </a:avLst>
          </a:prstGeom>
          <a:solidFill>
            <a:srgbClr val="6413B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solidFill>
                  <a:schemeClr val="lt1"/>
                </a:solidFill>
              </a:rPr>
              <a:t>How often does cmd launch whoami?</a:t>
            </a:r>
            <a:endParaRPr dirty="0">
              <a:solidFill>
                <a:schemeClr val="lt1"/>
              </a:solidFill>
            </a:endParaRPr>
          </a:p>
        </p:txBody>
      </p:sp>
      <p:sp>
        <p:nvSpPr>
          <p:cNvPr id="552" name="Google Shape;552;p71"/>
          <p:cNvSpPr/>
          <p:nvPr/>
        </p:nvSpPr>
        <p:spPr>
          <a:xfrm>
            <a:off x="4969733" y="4175233"/>
            <a:ext cx="2755370" cy="1484588"/>
          </a:xfrm>
          <a:prstGeom prst="wedgeRectCallout">
            <a:avLst>
              <a:gd name="adj1" fmla="val -50968"/>
              <a:gd name="adj2" fmla="val -77254"/>
            </a:avLst>
          </a:prstGeom>
          <a:solidFill>
            <a:srgbClr val="6413B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solidFill>
                  <a:schemeClr val="lt1"/>
                </a:solidFill>
              </a:rPr>
              <a:t>Is it common for whoami to be redirected to a txt file?</a:t>
            </a:r>
            <a:endParaRPr dirty="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2" name="Title 1">
            <a:extLst>
              <a:ext uri="{FF2B5EF4-FFF2-40B4-BE49-F238E27FC236}">
                <a16:creationId xmlns:a16="http://schemas.microsoft.com/office/drawing/2014/main" id="{0E1151DB-8657-448E-BED3-E296EBBE1B59}"/>
              </a:ext>
            </a:extLst>
          </p:cNvPr>
          <p:cNvSpPr>
            <a:spLocks noGrp="1"/>
          </p:cNvSpPr>
          <p:nvPr>
            <p:ph type="title"/>
          </p:nvPr>
        </p:nvSpPr>
        <p:spPr/>
        <p:txBody>
          <a:bodyPr/>
          <a:lstStyle/>
          <a:p>
            <a:r>
              <a:rPr lang="en-US" dirty="0"/>
              <a:t>Processing questions</a:t>
            </a:r>
          </a:p>
        </p:txBody>
      </p:sp>
      <p:sp>
        <p:nvSpPr>
          <p:cNvPr id="557" name="Google Shape;557;p72"/>
          <p:cNvSpPr txBox="1">
            <a:spLocks noGrp="1"/>
          </p:cNvSpPr>
          <p:nvPr>
            <p:ph idx="1"/>
          </p:nvPr>
        </p:nvSpPr>
        <p:spPr>
          <a:xfrm>
            <a:off x="655320" y="1161639"/>
            <a:ext cx="10881360" cy="4542504"/>
          </a:xfrm>
          <a:prstGeom prst="rect">
            <a:avLst/>
          </a:prstGeom>
        </p:spPr>
        <p:txBody>
          <a:bodyPr spcFirstLastPara="1" vert="horz" wrap="square" lIns="121900" tIns="121900" rIns="121900" bIns="121900" rtlCol="0" anchor="t" anchorCtr="0">
            <a:noAutofit/>
          </a:bodyPr>
          <a:lstStyle/>
          <a:p>
            <a:pPr marL="0" indent="0">
              <a:buNone/>
            </a:pPr>
            <a:r>
              <a:rPr lang="en" sz="2933" dirty="0"/>
              <a:t>Are there common parent processes you can tune out or tune into?</a:t>
            </a:r>
            <a:br>
              <a:rPr lang="en" dirty="0"/>
            </a:br>
            <a:endParaRPr dirty="0"/>
          </a:p>
          <a:p>
            <a:pPr indent="0">
              <a:spcBef>
                <a:spcPts val="2133"/>
              </a:spcBef>
              <a:spcAft>
                <a:spcPts val="2133"/>
              </a:spcAft>
              <a:buNone/>
            </a:pPr>
            <a:endParaRPr dirty="0"/>
          </a:p>
        </p:txBody>
      </p:sp>
      <p:sp>
        <p:nvSpPr>
          <p:cNvPr id="558" name="Google Shape;558;p72"/>
          <p:cNvSpPr txBox="1">
            <a:spLocks noGrp="1"/>
          </p:cNvSpPr>
          <p:nvPr>
            <p:ph type="body" idx="4294967295"/>
          </p:nvPr>
        </p:nvSpPr>
        <p:spPr>
          <a:xfrm>
            <a:off x="655320" y="3429000"/>
            <a:ext cx="11360150" cy="639763"/>
          </a:xfrm>
          <a:prstGeom prst="rect">
            <a:avLst/>
          </a:prstGeom>
        </p:spPr>
        <p:txBody>
          <a:bodyPr spcFirstLastPara="1" vert="horz" wrap="square" lIns="121900" tIns="121900" rIns="121900" bIns="121900" rtlCol="0" anchor="t" anchorCtr="0">
            <a:noAutofit/>
          </a:bodyPr>
          <a:lstStyle/>
          <a:p>
            <a:pPr marL="0" indent="0" algn="ctr">
              <a:buNone/>
            </a:pPr>
            <a:r>
              <a:rPr lang="en" sz="2267" i="1" dirty="0">
                <a:solidFill>
                  <a:srgbClr val="42424E"/>
                </a:solidFill>
                <a:highlight>
                  <a:srgbClr val="FFFFFF"/>
                </a:highlight>
                <a:latin typeface="Arial"/>
                <a:ea typeface="Arial"/>
                <a:cs typeface="Arial"/>
                <a:sym typeface="Arial"/>
              </a:rPr>
              <a:t>cmd.exe /c whoami &gt; “./Client/Common/redacted.txt”</a:t>
            </a:r>
            <a:endParaRPr sz="2267" i="1" dirty="0">
              <a:solidFill>
                <a:srgbClr val="42424E"/>
              </a:solidFill>
              <a:highlight>
                <a:srgbClr val="FFFFFF"/>
              </a:highlight>
              <a:latin typeface="Arial"/>
              <a:ea typeface="Arial"/>
              <a:cs typeface="Arial"/>
              <a:sym typeface="Arial"/>
            </a:endParaRPr>
          </a:p>
          <a:p>
            <a:pPr marL="0" indent="0" algn="ctr">
              <a:lnSpc>
                <a:spcPct val="100000"/>
              </a:lnSpc>
              <a:spcBef>
                <a:spcPts val="2133"/>
              </a:spcBef>
              <a:buNone/>
            </a:pPr>
            <a:endParaRPr dirty="0"/>
          </a:p>
        </p:txBody>
      </p:sp>
      <p:sp>
        <p:nvSpPr>
          <p:cNvPr id="559" name="Google Shape;559;p72"/>
          <p:cNvSpPr/>
          <p:nvPr/>
        </p:nvSpPr>
        <p:spPr>
          <a:xfrm>
            <a:off x="655320" y="2436334"/>
            <a:ext cx="2128344" cy="1174531"/>
          </a:xfrm>
          <a:prstGeom prst="wedgeRectCallout">
            <a:avLst>
              <a:gd name="adj1" fmla="val 55158"/>
              <a:gd name="adj2" fmla="val 72221"/>
            </a:avLst>
          </a:prstGeom>
          <a:solidFill>
            <a:srgbClr val="6413B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solidFill>
                  <a:schemeClr val="lt1"/>
                </a:solidFill>
                <a:latin typeface="+mn-lt"/>
                <a:cs typeface="Times New Roman" panose="02020603050405020304" pitchFamily="18" charset="0"/>
              </a:rPr>
              <a:t>What process starts this chain?</a:t>
            </a:r>
            <a:endParaRPr dirty="0">
              <a:solidFill>
                <a:schemeClr val="lt1"/>
              </a:solidFill>
              <a:latin typeface="+mn-lt"/>
              <a:cs typeface="Times New Roman" panose="02020603050405020304" pitchFamily="18" charset="0"/>
            </a:endParaRPr>
          </a:p>
        </p:txBody>
      </p:sp>
      <p:sp>
        <p:nvSpPr>
          <p:cNvPr id="560" name="Google Shape;560;p72"/>
          <p:cNvSpPr/>
          <p:nvPr/>
        </p:nvSpPr>
        <p:spPr>
          <a:xfrm>
            <a:off x="3952195" y="4474163"/>
            <a:ext cx="2383200" cy="1248400"/>
          </a:xfrm>
          <a:prstGeom prst="wedgeRectCallout">
            <a:avLst>
              <a:gd name="adj1" fmla="val 3206"/>
              <a:gd name="adj2" fmla="val -88380"/>
            </a:avLst>
          </a:prstGeom>
          <a:solidFill>
            <a:srgbClr val="6413B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solidFill>
                  <a:schemeClr val="lt1"/>
                </a:solidFill>
                <a:latin typeface="+mn-lt"/>
                <a:cs typeface="Times New Roman" panose="02020603050405020304" pitchFamily="18" charset="0"/>
              </a:rPr>
              <a:t>How often does cmd.exe launch whoami.exe?</a:t>
            </a:r>
            <a:endParaRPr dirty="0">
              <a:solidFill>
                <a:schemeClr val="lt1"/>
              </a:solidFill>
              <a:latin typeface="+mn-lt"/>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2" name="Title 1">
            <a:extLst>
              <a:ext uri="{FF2B5EF4-FFF2-40B4-BE49-F238E27FC236}">
                <a16:creationId xmlns:a16="http://schemas.microsoft.com/office/drawing/2014/main" id="{6A0F9D93-940C-4E1C-AD70-6AE1F706A011}"/>
              </a:ext>
            </a:extLst>
          </p:cNvPr>
          <p:cNvSpPr>
            <a:spLocks noGrp="1"/>
          </p:cNvSpPr>
          <p:nvPr>
            <p:ph type="title"/>
          </p:nvPr>
        </p:nvSpPr>
        <p:spPr/>
        <p:txBody>
          <a:bodyPr/>
          <a:lstStyle/>
          <a:p>
            <a:r>
              <a:rPr lang="en-US" dirty="0"/>
              <a:t>Processing questions</a:t>
            </a:r>
          </a:p>
        </p:txBody>
      </p:sp>
      <p:sp>
        <p:nvSpPr>
          <p:cNvPr id="565" name="Google Shape;565;p73"/>
          <p:cNvSpPr txBox="1">
            <a:spLocks noGrp="1"/>
          </p:cNvSpPr>
          <p:nvPr>
            <p:ph type="body" idx="4294967295"/>
          </p:nvPr>
        </p:nvSpPr>
        <p:spPr>
          <a:xfrm>
            <a:off x="655320" y="1608243"/>
            <a:ext cx="11360150" cy="1512888"/>
          </a:xfrm>
          <a:prstGeom prst="rect">
            <a:avLst/>
          </a:prstGeom>
        </p:spPr>
        <p:txBody>
          <a:bodyPr spcFirstLastPara="1" vert="horz" wrap="square" lIns="121900" tIns="121900" rIns="121900" bIns="121900" rtlCol="0" anchor="t" anchorCtr="0">
            <a:noAutofit/>
          </a:bodyPr>
          <a:lstStyle/>
          <a:p>
            <a:pPr marL="0" indent="0">
              <a:buNone/>
            </a:pPr>
            <a:r>
              <a:rPr lang="en" sz="2933" dirty="0"/>
              <a:t>Are there common child processes you can tune out or tune into?</a:t>
            </a:r>
            <a:br>
              <a:rPr lang="en" dirty="0"/>
            </a:br>
            <a:endParaRPr dirty="0"/>
          </a:p>
          <a:p>
            <a:pPr indent="0">
              <a:spcBef>
                <a:spcPts val="2133"/>
              </a:spcBef>
              <a:spcAft>
                <a:spcPts val="2133"/>
              </a:spcAft>
              <a:buNone/>
            </a:pPr>
            <a:endParaRPr dirty="0"/>
          </a:p>
        </p:txBody>
      </p:sp>
      <p:pic>
        <p:nvPicPr>
          <p:cNvPr id="566" name="Google Shape;566;p73"/>
          <p:cNvPicPr preferRelativeResize="0"/>
          <p:nvPr/>
        </p:nvPicPr>
        <p:blipFill rotWithShape="1">
          <a:blip r:embed="rId3">
            <a:alphaModFix/>
          </a:blip>
          <a:srcRect t="16736" r="29098"/>
          <a:stretch/>
        </p:blipFill>
        <p:spPr>
          <a:xfrm>
            <a:off x="2248534" y="2754433"/>
            <a:ext cx="7349833" cy="2587467"/>
          </a:xfrm>
          <a:prstGeom prst="rect">
            <a:avLst/>
          </a:prstGeom>
          <a:noFill/>
          <a:ln w="9525" cap="flat" cmpd="sng">
            <a:solidFill>
              <a:srgbClr val="8142C5"/>
            </a:solidFill>
            <a:prstDash val="solid"/>
            <a:round/>
            <a:headEnd type="none" w="sm" len="sm"/>
            <a:tailEnd type="none" w="sm" len="sm"/>
          </a:ln>
        </p:spPr>
      </p:pic>
      <p:sp>
        <p:nvSpPr>
          <p:cNvPr id="567" name="Google Shape;567;p73"/>
          <p:cNvSpPr txBox="1"/>
          <p:nvPr/>
        </p:nvSpPr>
        <p:spPr>
          <a:xfrm>
            <a:off x="2010400" y="5341900"/>
            <a:ext cx="8171200" cy="389746"/>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933" u="sng">
                <a:solidFill>
                  <a:srgbClr val="0097A7"/>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https://blog.malwarebytes.com/threat-analysis/2020/07/chinese-apt-group-targets-india-and-hong-kong-using-new-variant-of-mgbot-malware/</a:t>
            </a:r>
            <a:r>
              <a:rPr lang="en" sz="933">
                <a:latin typeface="Nunito Sans"/>
                <a:ea typeface="Nunito Sans"/>
                <a:cs typeface="Nunito Sans"/>
                <a:sym typeface="Nunito Sans"/>
              </a:rPr>
              <a:t> </a:t>
            </a:r>
            <a:endParaRPr sz="933">
              <a:latin typeface="Nunito Sans"/>
              <a:ea typeface="Nunito Sans"/>
              <a:cs typeface="Nunito Sans"/>
              <a:sym typeface="Nunito Sans"/>
            </a:endParaRPr>
          </a:p>
        </p:txBody>
      </p:sp>
      <p:sp>
        <p:nvSpPr>
          <p:cNvPr id="568" name="Google Shape;568;p73"/>
          <p:cNvSpPr/>
          <p:nvPr/>
        </p:nvSpPr>
        <p:spPr>
          <a:xfrm>
            <a:off x="3905889" y="3018964"/>
            <a:ext cx="5221600" cy="1091200"/>
          </a:xfrm>
          <a:prstGeom prst="rect">
            <a:avLst/>
          </a:prstGeom>
          <a:noFill/>
          <a:ln w="76200" cap="flat" cmpd="sng">
            <a:solidFill>
              <a:srgbClr val="8142C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569" name="Google Shape;569;p73"/>
          <p:cNvSpPr/>
          <p:nvPr/>
        </p:nvSpPr>
        <p:spPr>
          <a:xfrm>
            <a:off x="4141845" y="4250597"/>
            <a:ext cx="5221600" cy="1091200"/>
          </a:xfrm>
          <a:prstGeom prst="rect">
            <a:avLst/>
          </a:prstGeom>
          <a:noFill/>
          <a:ln w="76200" cap="flat" cmpd="sng">
            <a:solidFill>
              <a:srgbClr val="8142C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2" name="Title 1">
            <a:extLst>
              <a:ext uri="{FF2B5EF4-FFF2-40B4-BE49-F238E27FC236}">
                <a16:creationId xmlns:a16="http://schemas.microsoft.com/office/drawing/2014/main" id="{A6BE87F2-D358-4D89-936C-11782D5B90A9}"/>
              </a:ext>
            </a:extLst>
          </p:cNvPr>
          <p:cNvSpPr>
            <a:spLocks noGrp="1"/>
          </p:cNvSpPr>
          <p:nvPr>
            <p:ph type="title"/>
          </p:nvPr>
        </p:nvSpPr>
        <p:spPr/>
        <p:txBody>
          <a:bodyPr/>
          <a:lstStyle/>
          <a:p>
            <a:r>
              <a:rPr lang="en-US" dirty="0"/>
              <a:t>Processing questions</a:t>
            </a:r>
          </a:p>
        </p:txBody>
      </p:sp>
      <p:sp>
        <p:nvSpPr>
          <p:cNvPr id="574" name="Google Shape;574;p74"/>
          <p:cNvSpPr txBox="1">
            <a:spLocks noGrp="1"/>
          </p:cNvSpPr>
          <p:nvPr>
            <p:ph type="body" idx="4294967295"/>
          </p:nvPr>
        </p:nvSpPr>
        <p:spPr>
          <a:xfrm>
            <a:off x="850604" y="1412875"/>
            <a:ext cx="10509545" cy="1512888"/>
          </a:xfrm>
          <a:prstGeom prst="rect">
            <a:avLst/>
          </a:prstGeom>
        </p:spPr>
        <p:txBody>
          <a:bodyPr spcFirstLastPara="1" vert="horz" wrap="square" lIns="121900" tIns="121900" rIns="121900" bIns="121900" rtlCol="0" anchor="t" anchorCtr="0">
            <a:noAutofit/>
          </a:bodyPr>
          <a:lstStyle/>
          <a:p>
            <a:pPr marL="0" indent="0">
              <a:buNone/>
            </a:pPr>
            <a:r>
              <a:rPr lang="en" sz="2933" dirty="0"/>
              <a:t>Common command line parameters you can tune out or into?</a:t>
            </a:r>
            <a:endParaRPr dirty="0"/>
          </a:p>
        </p:txBody>
      </p:sp>
      <p:sp>
        <p:nvSpPr>
          <p:cNvPr id="575" name="Google Shape;575;p74"/>
          <p:cNvSpPr txBox="1">
            <a:spLocks noGrp="1"/>
          </p:cNvSpPr>
          <p:nvPr>
            <p:ph type="body" idx="4294967295"/>
          </p:nvPr>
        </p:nvSpPr>
        <p:spPr>
          <a:xfrm>
            <a:off x="0" y="3251200"/>
            <a:ext cx="11360150" cy="639763"/>
          </a:xfrm>
          <a:prstGeom prst="rect">
            <a:avLst/>
          </a:prstGeom>
        </p:spPr>
        <p:txBody>
          <a:bodyPr spcFirstLastPara="1" vert="horz" wrap="square" lIns="121900" tIns="121900" rIns="121900" bIns="121900" rtlCol="0" anchor="t" anchorCtr="0">
            <a:noAutofit/>
          </a:bodyPr>
          <a:lstStyle/>
          <a:p>
            <a:pPr marL="0" indent="0" algn="ctr">
              <a:buNone/>
            </a:pPr>
            <a:r>
              <a:rPr lang="en" sz="2267" i="1">
                <a:solidFill>
                  <a:srgbClr val="42424E"/>
                </a:solidFill>
                <a:highlight>
                  <a:srgbClr val="FFFFFF"/>
                </a:highlight>
                <a:latin typeface="Arial"/>
                <a:ea typeface="Arial"/>
                <a:cs typeface="Arial"/>
                <a:sym typeface="Arial"/>
              </a:rPr>
              <a:t>cmd.exe /c whoami &gt; “./Client/Common/redacted.txt”</a:t>
            </a:r>
            <a:endParaRPr sz="2267" i="1">
              <a:solidFill>
                <a:srgbClr val="42424E"/>
              </a:solidFill>
              <a:highlight>
                <a:srgbClr val="FFFFFF"/>
              </a:highlight>
              <a:latin typeface="Arial"/>
              <a:ea typeface="Arial"/>
              <a:cs typeface="Arial"/>
              <a:sym typeface="Arial"/>
            </a:endParaRPr>
          </a:p>
          <a:p>
            <a:pPr marL="0" indent="0" algn="ctr">
              <a:lnSpc>
                <a:spcPct val="100000"/>
              </a:lnSpc>
              <a:spcBef>
                <a:spcPts val="2133"/>
              </a:spcBef>
              <a:buNone/>
            </a:pPr>
            <a:endParaRPr/>
          </a:p>
        </p:txBody>
      </p:sp>
      <p:sp>
        <p:nvSpPr>
          <p:cNvPr id="576" name="Google Shape;576;p74"/>
          <p:cNvSpPr/>
          <p:nvPr/>
        </p:nvSpPr>
        <p:spPr>
          <a:xfrm>
            <a:off x="3712800" y="4523667"/>
            <a:ext cx="2383200" cy="1248400"/>
          </a:xfrm>
          <a:prstGeom prst="wedgeRectCallout">
            <a:avLst>
              <a:gd name="adj1" fmla="val -31"/>
              <a:gd name="adj2" fmla="val -106452"/>
            </a:avLst>
          </a:prstGeom>
          <a:solidFill>
            <a:srgbClr val="6413B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dirty="0">
                <a:solidFill>
                  <a:schemeClr val="lt1"/>
                </a:solidFill>
                <a:latin typeface="+mn-lt"/>
              </a:rPr>
              <a:t>What’s using the “&gt;” redirector in our environment?</a:t>
            </a:r>
            <a:endParaRPr sz="2000" dirty="0">
              <a:solidFill>
                <a:schemeClr val="lt1"/>
              </a:solidFill>
              <a:latin typeface="+mn-l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2" name="Title 1">
            <a:extLst>
              <a:ext uri="{FF2B5EF4-FFF2-40B4-BE49-F238E27FC236}">
                <a16:creationId xmlns:a16="http://schemas.microsoft.com/office/drawing/2014/main" id="{87078B66-5714-49B1-8C8B-8B2BE4785E73}"/>
              </a:ext>
            </a:extLst>
          </p:cNvPr>
          <p:cNvSpPr>
            <a:spLocks noGrp="1"/>
          </p:cNvSpPr>
          <p:nvPr>
            <p:ph type="title"/>
          </p:nvPr>
        </p:nvSpPr>
        <p:spPr/>
        <p:txBody>
          <a:bodyPr/>
          <a:lstStyle/>
          <a:p>
            <a:r>
              <a:rPr lang="en-US" dirty="0"/>
              <a:t>Processing questions</a:t>
            </a:r>
          </a:p>
        </p:txBody>
      </p:sp>
      <p:sp>
        <p:nvSpPr>
          <p:cNvPr id="581" name="Google Shape;581;p75"/>
          <p:cNvSpPr txBox="1">
            <a:spLocks noGrp="1"/>
          </p:cNvSpPr>
          <p:nvPr>
            <p:ph type="body" idx="4294967295"/>
          </p:nvPr>
        </p:nvSpPr>
        <p:spPr>
          <a:xfrm>
            <a:off x="1434662" y="1412875"/>
            <a:ext cx="9925488" cy="1512888"/>
          </a:xfrm>
          <a:prstGeom prst="rect">
            <a:avLst/>
          </a:prstGeom>
        </p:spPr>
        <p:txBody>
          <a:bodyPr spcFirstLastPara="1" vert="horz" wrap="square" lIns="121900" tIns="121900" rIns="121900" bIns="121900" rtlCol="0" anchor="t" anchorCtr="0">
            <a:noAutofit/>
          </a:bodyPr>
          <a:lstStyle/>
          <a:p>
            <a:pPr marL="0" indent="0">
              <a:buNone/>
            </a:pPr>
            <a:r>
              <a:rPr lang="en" sz="2933" dirty="0"/>
              <a:t>Are there users we can tune in or out?</a:t>
            </a:r>
            <a:br>
              <a:rPr lang="en" dirty="0"/>
            </a:br>
            <a:endParaRPr dirty="0"/>
          </a:p>
          <a:p>
            <a:pPr indent="0">
              <a:spcBef>
                <a:spcPts val="2133"/>
              </a:spcBef>
              <a:spcAft>
                <a:spcPts val="2133"/>
              </a:spcAft>
              <a:buNone/>
            </a:pPr>
            <a:endParaRPr dirty="0"/>
          </a:p>
        </p:txBody>
      </p:sp>
      <p:sp>
        <p:nvSpPr>
          <p:cNvPr id="582" name="Google Shape;582;p75"/>
          <p:cNvSpPr txBox="1">
            <a:spLocks noGrp="1"/>
          </p:cNvSpPr>
          <p:nvPr>
            <p:ph type="body" idx="4294967295"/>
          </p:nvPr>
        </p:nvSpPr>
        <p:spPr>
          <a:xfrm>
            <a:off x="0" y="3251200"/>
            <a:ext cx="11360150" cy="639763"/>
          </a:xfrm>
          <a:prstGeom prst="rect">
            <a:avLst/>
          </a:prstGeom>
        </p:spPr>
        <p:txBody>
          <a:bodyPr spcFirstLastPara="1" vert="horz" wrap="square" lIns="121900" tIns="121900" rIns="121900" bIns="121900" rtlCol="0" anchor="t" anchorCtr="0">
            <a:noAutofit/>
          </a:bodyPr>
          <a:lstStyle/>
          <a:p>
            <a:pPr marL="0" indent="0" algn="ctr">
              <a:buNone/>
            </a:pPr>
            <a:r>
              <a:rPr lang="en" sz="2267" i="1">
                <a:solidFill>
                  <a:srgbClr val="42424E"/>
                </a:solidFill>
                <a:highlight>
                  <a:srgbClr val="FFFFFF"/>
                </a:highlight>
                <a:latin typeface="Arial"/>
                <a:ea typeface="Arial"/>
                <a:cs typeface="Arial"/>
                <a:sym typeface="Arial"/>
              </a:rPr>
              <a:t>cmd.exe /c whoami &gt; “./Client/Common/redacted.txt”</a:t>
            </a:r>
            <a:endParaRPr sz="2267" i="1">
              <a:solidFill>
                <a:srgbClr val="42424E"/>
              </a:solidFill>
              <a:highlight>
                <a:srgbClr val="FFFFFF"/>
              </a:highlight>
              <a:latin typeface="Arial"/>
              <a:ea typeface="Arial"/>
              <a:cs typeface="Arial"/>
              <a:sym typeface="Arial"/>
            </a:endParaRPr>
          </a:p>
          <a:p>
            <a:pPr marL="0" indent="0" algn="ctr">
              <a:lnSpc>
                <a:spcPct val="100000"/>
              </a:lnSpc>
              <a:spcBef>
                <a:spcPts val="2133"/>
              </a:spcBef>
              <a:buNone/>
            </a:pPr>
            <a:endParaRPr/>
          </a:p>
        </p:txBody>
      </p:sp>
      <p:sp>
        <p:nvSpPr>
          <p:cNvPr id="583" name="Google Shape;583;p75"/>
          <p:cNvSpPr/>
          <p:nvPr/>
        </p:nvSpPr>
        <p:spPr>
          <a:xfrm>
            <a:off x="4511666" y="4410633"/>
            <a:ext cx="2141381" cy="1034492"/>
          </a:xfrm>
          <a:prstGeom prst="wedgeRectCallout">
            <a:avLst>
              <a:gd name="adj1" fmla="val -46104"/>
              <a:gd name="adj2" fmla="val -105312"/>
            </a:avLst>
          </a:prstGeom>
          <a:solidFill>
            <a:srgbClr val="6413B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dirty="0">
                <a:solidFill>
                  <a:schemeClr val="lt1"/>
                </a:solidFill>
                <a:latin typeface="+mn-lt"/>
              </a:rPr>
              <a:t>What users run whoami in our environment?</a:t>
            </a:r>
            <a:endParaRPr sz="2000" dirty="0">
              <a:solidFill>
                <a:schemeClr val="lt1"/>
              </a:solidFill>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BF9465-21C9-4E03-8DF6-B54A8CDC1F1A}"/>
              </a:ext>
            </a:extLst>
          </p:cNvPr>
          <p:cNvSpPr>
            <a:spLocks noGrp="1"/>
          </p:cNvSpPr>
          <p:nvPr>
            <p:ph type="title"/>
          </p:nvPr>
        </p:nvSpPr>
        <p:spPr/>
        <p:txBody>
          <a:bodyPr/>
          <a:lstStyle/>
          <a:p>
            <a:r>
              <a:rPr lang="en-US" dirty="0"/>
              <a:t>AGENDA</a:t>
            </a:r>
          </a:p>
        </p:txBody>
      </p:sp>
      <p:sp>
        <p:nvSpPr>
          <p:cNvPr id="6" name="Content Placeholder 5">
            <a:extLst>
              <a:ext uri="{FF2B5EF4-FFF2-40B4-BE49-F238E27FC236}">
                <a16:creationId xmlns:a16="http://schemas.microsoft.com/office/drawing/2014/main" id="{5872C25B-5DD4-4047-BA40-53BC53EC9DF3}"/>
              </a:ext>
            </a:extLst>
          </p:cNvPr>
          <p:cNvSpPr>
            <a:spLocks noGrp="1"/>
          </p:cNvSpPr>
          <p:nvPr>
            <p:ph idx="1"/>
          </p:nvPr>
        </p:nvSpPr>
        <p:spPr>
          <a:xfrm>
            <a:off x="655320" y="1258780"/>
            <a:ext cx="5768845" cy="1703188"/>
          </a:xfrm>
        </p:spPr>
        <p:txBody>
          <a:bodyPr/>
          <a:lstStyle/>
          <a:p>
            <a:pPr marL="457200" indent="-457200">
              <a:buFont typeface="Arial" panose="020B0604020202020204" pitchFamily="34" charset="0"/>
              <a:buChar char="•"/>
            </a:pPr>
            <a:r>
              <a:rPr lang="en-US" dirty="0">
                <a:latin typeface="Gill Sans MT" panose="020B0502020104020203" pitchFamily="34" charset="0"/>
              </a:rPr>
              <a:t>What is Purple Team?</a:t>
            </a:r>
          </a:p>
          <a:p>
            <a:pPr marL="457200" indent="-457200">
              <a:buFont typeface="Arial" panose="020B0604020202020204" pitchFamily="34" charset="0"/>
              <a:buChar char="•"/>
            </a:pPr>
            <a:r>
              <a:rPr lang="en-US" dirty="0">
                <a:latin typeface="Gill Sans MT" panose="020B0502020104020203" pitchFamily="34" charset="0"/>
              </a:rPr>
              <a:t>What is being Threat-Informed?</a:t>
            </a:r>
          </a:p>
          <a:p>
            <a:pPr marL="457200" indent="-457200">
              <a:buFont typeface="Arial" panose="020B0604020202020204" pitchFamily="34" charset="0"/>
              <a:buChar char="•"/>
            </a:pPr>
            <a:r>
              <a:rPr lang="en-US" dirty="0">
                <a:latin typeface="Gill Sans MT" panose="020B0502020104020203" pitchFamily="34" charset="0"/>
              </a:rPr>
              <a:t>Detection Engineering</a:t>
            </a:r>
          </a:p>
          <a:p>
            <a:pPr marL="923925" lvl="1" indent="-457200">
              <a:buFont typeface="Arial" panose="020B0604020202020204" pitchFamily="34" charset="0"/>
              <a:buChar char="•"/>
            </a:pPr>
            <a:r>
              <a:rPr lang="en-US" dirty="0">
                <a:latin typeface="Gill Sans MT" panose="020B0502020104020203" pitchFamily="34" charset="0"/>
              </a:rPr>
              <a:t>Direction</a:t>
            </a:r>
          </a:p>
          <a:p>
            <a:pPr marL="923925" lvl="1" indent="-457200">
              <a:buFont typeface="Arial" panose="020B0604020202020204" pitchFamily="34" charset="0"/>
              <a:buChar char="•"/>
            </a:pPr>
            <a:r>
              <a:rPr lang="en-US" dirty="0">
                <a:latin typeface="Gill Sans MT" panose="020B0502020104020203" pitchFamily="34" charset="0"/>
              </a:rPr>
              <a:t>Collection</a:t>
            </a:r>
          </a:p>
          <a:p>
            <a:pPr marL="923925" lvl="1" indent="-457200">
              <a:buFont typeface="Arial" panose="020B0604020202020204" pitchFamily="34" charset="0"/>
              <a:buChar char="•"/>
            </a:pPr>
            <a:r>
              <a:rPr lang="en-US" dirty="0">
                <a:latin typeface="Gill Sans MT" panose="020B0502020104020203" pitchFamily="34" charset="0"/>
              </a:rPr>
              <a:t>Processing</a:t>
            </a:r>
          </a:p>
          <a:p>
            <a:pPr marL="923925" lvl="1" indent="-457200">
              <a:buFont typeface="Arial" panose="020B0604020202020204" pitchFamily="34" charset="0"/>
              <a:buChar char="•"/>
            </a:pPr>
            <a:r>
              <a:rPr lang="en-US" dirty="0">
                <a:latin typeface="Gill Sans MT" panose="020B0502020104020203" pitchFamily="34" charset="0"/>
              </a:rPr>
              <a:t>Dissemination</a:t>
            </a:r>
          </a:p>
          <a:p>
            <a:pPr marL="457200" indent="-457200">
              <a:buFont typeface="Arial" panose="020B0604020202020204" pitchFamily="34" charset="0"/>
              <a:buChar char="•"/>
            </a:pPr>
            <a:r>
              <a:rPr lang="en-US" dirty="0">
                <a:latin typeface="Gill Sans MT" panose="020B0502020104020203" pitchFamily="34" charset="0"/>
              </a:rPr>
              <a:t>More resources</a:t>
            </a:r>
          </a:p>
          <a:p>
            <a:pPr marL="457200" indent="-457200">
              <a:buFont typeface="Arial" panose="020B0604020202020204" pitchFamily="34" charset="0"/>
              <a:buChar char="•"/>
            </a:pPr>
            <a:endParaRPr lang="en-US" dirty="0">
              <a:latin typeface="Gill Sans MT" panose="020B0502020104020203" pitchFamily="34" charset="0"/>
            </a:endParaRPr>
          </a:p>
          <a:p>
            <a:pPr marL="457200" indent="-457200">
              <a:buFont typeface="Arial" panose="020B0604020202020204" pitchFamily="34" charset="0"/>
              <a:buChar char="•"/>
            </a:pPr>
            <a:endParaRPr lang="en-US" dirty="0">
              <a:latin typeface="Gill Sans MT" panose="020B0502020104020203" pitchFamily="34" charset="0"/>
            </a:endParaRPr>
          </a:p>
        </p:txBody>
      </p:sp>
      <p:pic>
        <p:nvPicPr>
          <p:cNvPr id="4" name="Picture 3">
            <a:extLst>
              <a:ext uri="{FF2B5EF4-FFF2-40B4-BE49-F238E27FC236}">
                <a16:creationId xmlns:a16="http://schemas.microsoft.com/office/drawing/2014/main" id="{C9CCE68C-2E1C-4BFA-8D63-1FE25BA207CC}"/>
              </a:ext>
            </a:extLst>
          </p:cNvPr>
          <p:cNvPicPr>
            <a:picLocks noChangeAspect="1"/>
          </p:cNvPicPr>
          <p:nvPr/>
        </p:nvPicPr>
        <p:blipFill>
          <a:blip r:embed="rId2"/>
          <a:stretch>
            <a:fillRect/>
          </a:stretch>
        </p:blipFill>
        <p:spPr>
          <a:xfrm>
            <a:off x="4941417" y="2362001"/>
            <a:ext cx="7034869" cy="3894841"/>
          </a:xfrm>
          <a:prstGeom prst="rect">
            <a:avLst/>
          </a:prstGeom>
        </p:spPr>
      </p:pic>
    </p:spTree>
    <p:extLst>
      <p:ext uri="{BB962C8B-B14F-4D97-AF65-F5344CB8AC3E}">
        <p14:creationId xmlns:p14="http://schemas.microsoft.com/office/powerpoint/2010/main" val="3354908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2" name="Title 1">
            <a:extLst>
              <a:ext uri="{FF2B5EF4-FFF2-40B4-BE49-F238E27FC236}">
                <a16:creationId xmlns:a16="http://schemas.microsoft.com/office/drawing/2014/main" id="{FBD2137E-F910-4E78-BCF6-DA602F85037F}"/>
              </a:ext>
            </a:extLst>
          </p:cNvPr>
          <p:cNvSpPr>
            <a:spLocks noGrp="1"/>
          </p:cNvSpPr>
          <p:nvPr>
            <p:ph type="title"/>
          </p:nvPr>
        </p:nvSpPr>
        <p:spPr/>
        <p:txBody>
          <a:bodyPr/>
          <a:lstStyle/>
          <a:p>
            <a:r>
              <a:rPr lang="en-US" dirty="0"/>
              <a:t>Processing questions</a:t>
            </a:r>
          </a:p>
        </p:txBody>
      </p:sp>
      <p:sp>
        <p:nvSpPr>
          <p:cNvPr id="588" name="Google Shape;588;p76"/>
          <p:cNvSpPr txBox="1">
            <a:spLocks noGrp="1"/>
          </p:cNvSpPr>
          <p:nvPr>
            <p:ph type="body" idx="4294967295"/>
          </p:nvPr>
        </p:nvSpPr>
        <p:spPr>
          <a:xfrm>
            <a:off x="1141700" y="1412875"/>
            <a:ext cx="10218450" cy="1512888"/>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 sz="2933" dirty="0"/>
              <a:t>Does the process make network connections?</a:t>
            </a:r>
            <a:br>
              <a:rPr lang="en" sz="2933" dirty="0"/>
            </a:br>
            <a:r>
              <a:rPr lang="en" sz="2933" dirty="0"/>
              <a:t>	</a:t>
            </a:r>
            <a:r>
              <a:rPr lang="en" sz="2267" dirty="0"/>
              <a:t>Localhost, Private IPs, External IPs?</a:t>
            </a:r>
            <a:br>
              <a:rPr lang="en" dirty="0"/>
            </a:br>
            <a:endParaRPr dirty="0"/>
          </a:p>
          <a:p>
            <a:pPr indent="0">
              <a:spcBef>
                <a:spcPts val="2133"/>
              </a:spcBef>
              <a:spcAft>
                <a:spcPts val="2133"/>
              </a:spcAft>
              <a:buNone/>
            </a:pPr>
            <a:endParaRPr dirty="0"/>
          </a:p>
        </p:txBody>
      </p:sp>
      <p:pic>
        <p:nvPicPr>
          <p:cNvPr id="589" name="Google Shape;589;p76"/>
          <p:cNvPicPr preferRelativeResize="0"/>
          <p:nvPr/>
        </p:nvPicPr>
        <p:blipFill rotWithShape="1">
          <a:blip r:embed="rId3">
            <a:alphaModFix/>
          </a:blip>
          <a:srcRect b="84138"/>
          <a:stretch/>
        </p:blipFill>
        <p:spPr>
          <a:xfrm>
            <a:off x="1141700" y="3914900"/>
            <a:ext cx="9908600" cy="673467"/>
          </a:xfrm>
          <a:prstGeom prst="rect">
            <a:avLst/>
          </a:prstGeom>
          <a:noFill/>
          <a:ln>
            <a:noFill/>
          </a:ln>
        </p:spPr>
      </p:pic>
      <p:sp>
        <p:nvSpPr>
          <p:cNvPr id="590" name="Google Shape;590;p76"/>
          <p:cNvSpPr txBox="1"/>
          <p:nvPr/>
        </p:nvSpPr>
        <p:spPr>
          <a:xfrm>
            <a:off x="3749500" y="4959167"/>
            <a:ext cx="4110400" cy="492402"/>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600" u="sng">
                <a:solidFill>
                  <a:srgbClr val="0097A7"/>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https://adsecurity.org/?p=2604</a:t>
            </a:r>
            <a:r>
              <a:rPr lang="en" sz="1600">
                <a:latin typeface="Nunito Sans"/>
                <a:ea typeface="Nunito Sans"/>
                <a:cs typeface="Nunito Sans"/>
                <a:sym typeface="Nunito Sans"/>
              </a:rPr>
              <a:t> </a:t>
            </a:r>
            <a:endParaRPr sz="1600">
              <a:latin typeface="Nunito Sans"/>
              <a:ea typeface="Nunito Sans"/>
              <a:cs typeface="Nunito Sans"/>
              <a:sym typeface="Nunito Sans"/>
            </a:endParaRPr>
          </a:p>
        </p:txBody>
      </p:sp>
      <p:sp>
        <p:nvSpPr>
          <p:cNvPr id="591" name="Google Shape;591;p76"/>
          <p:cNvSpPr/>
          <p:nvPr/>
        </p:nvSpPr>
        <p:spPr>
          <a:xfrm>
            <a:off x="1141700" y="3894767"/>
            <a:ext cx="6314800" cy="322800"/>
          </a:xfrm>
          <a:prstGeom prst="rect">
            <a:avLst/>
          </a:prstGeom>
          <a:noFill/>
          <a:ln w="38100" cap="flat" cmpd="sng">
            <a:solidFill>
              <a:srgbClr val="307BF3"/>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2" name="Title 1">
            <a:extLst>
              <a:ext uri="{FF2B5EF4-FFF2-40B4-BE49-F238E27FC236}">
                <a16:creationId xmlns:a16="http://schemas.microsoft.com/office/drawing/2014/main" id="{2A57CC27-4374-4E0C-A0F7-A3C6FDEFDFCE}"/>
              </a:ext>
            </a:extLst>
          </p:cNvPr>
          <p:cNvSpPr>
            <a:spLocks noGrp="1"/>
          </p:cNvSpPr>
          <p:nvPr>
            <p:ph type="title"/>
          </p:nvPr>
        </p:nvSpPr>
        <p:spPr/>
        <p:txBody>
          <a:bodyPr/>
          <a:lstStyle/>
          <a:p>
            <a:r>
              <a:rPr lang="en-US" dirty="0"/>
              <a:t>Processing visualization</a:t>
            </a:r>
          </a:p>
        </p:txBody>
      </p:sp>
      <p:sp>
        <p:nvSpPr>
          <p:cNvPr id="596" name="Google Shape;596;p77"/>
          <p:cNvSpPr txBox="1">
            <a:spLocks noGrp="1"/>
          </p:cNvSpPr>
          <p:nvPr>
            <p:ph type="body" idx="4294967295"/>
          </p:nvPr>
        </p:nvSpPr>
        <p:spPr>
          <a:xfrm>
            <a:off x="478790" y="1412875"/>
            <a:ext cx="10881360" cy="4884738"/>
          </a:xfrm>
          <a:prstGeom prst="rect">
            <a:avLst/>
          </a:prstGeom>
        </p:spPr>
        <p:txBody>
          <a:bodyPr spcFirstLastPara="1" vert="horz" wrap="square" lIns="121900" tIns="121900" rIns="121900" bIns="121900" rtlCol="0" anchor="t" anchorCtr="0">
            <a:noAutofit/>
          </a:bodyPr>
          <a:lstStyle/>
          <a:p>
            <a:pPr marL="0" indent="0">
              <a:buNone/>
            </a:pPr>
            <a:r>
              <a:rPr lang="en" dirty="0"/>
              <a:t>Casting a wide net</a:t>
            </a:r>
            <a:endParaRPr sz="2933" dirty="0"/>
          </a:p>
          <a:p>
            <a:pPr marL="0" indent="0">
              <a:spcBef>
                <a:spcPts val="2133"/>
              </a:spcBef>
              <a:buNone/>
            </a:pPr>
            <a:br>
              <a:rPr lang="en" dirty="0"/>
            </a:br>
            <a:endParaRPr dirty="0"/>
          </a:p>
          <a:p>
            <a:pPr indent="0">
              <a:spcBef>
                <a:spcPts val="2133"/>
              </a:spcBef>
              <a:spcAft>
                <a:spcPts val="2133"/>
              </a:spcAft>
              <a:buNone/>
            </a:pPr>
            <a:endParaRPr dirty="0"/>
          </a:p>
        </p:txBody>
      </p:sp>
      <p:sp>
        <p:nvSpPr>
          <p:cNvPr id="597" name="Google Shape;597;p77"/>
          <p:cNvSpPr/>
          <p:nvPr/>
        </p:nvSpPr>
        <p:spPr>
          <a:xfrm>
            <a:off x="1845800" y="2205233"/>
            <a:ext cx="8316000" cy="3866400"/>
          </a:xfrm>
          <a:prstGeom prst="rect">
            <a:avLst/>
          </a:prstGeom>
          <a:solidFill>
            <a:srgbClr val="8142C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cxnSp>
        <p:nvCxnSpPr>
          <p:cNvPr id="598" name="Google Shape;598;p77"/>
          <p:cNvCxnSpPr>
            <a:stCxn id="597" idx="0"/>
            <a:endCxn id="597" idx="2"/>
          </p:cNvCxnSpPr>
          <p:nvPr/>
        </p:nvCxnSpPr>
        <p:spPr>
          <a:xfrm>
            <a:off x="6003800" y="2205233"/>
            <a:ext cx="0" cy="3866400"/>
          </a:xfrm>
          <a:prstGeom prst="straightConnector1">
            <a:avLst/>
          </a:prstGeom>
          <a:noFill/>
          <a:ln w="114300" cap="flat" cmpd="sng">
            <a:solidFill>
              <a:srgbClr val="FF0000"/>
            </a:solidFill>
            <a:prstDash val="solid"/>
            <a:round/>
            <a:headEnd type="none" w="med" len="med"/>
            <a:tailEnd type="none" w="med" len="med"/>
          </a:ln>
        </p:spPr>
      </p:cxnSp>
      <p:sp>
        <p:nvSpPr>
          <p:cNvPr id="599" name="Google Shape;599;p77"/>
          <p:cNvSpPr/>
          <p:nvPr/>
        </p:nvSpPr>
        <p:spPr>
          <a:xfrm>
            <a:off x="2448100" y="27395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0" name="Google Shape;600;p77"/>
          <p:cNvSpPr/>
          <p:nvPr/>
        </p:nvSpPr>
        <p:spPr>
          <a:xfrm>
            <a:off x="3457633" y="31671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1" name="Google Shape;601;p77"/>
          <p:cNvSpPr/>
          <p:nvPr/>
        </p:nvSpPr>
        <p:spPr>
          <a:xfrm>
            <a:off x="2669933" y="36899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2" name="Google Shape;602;p77"/>
          <p:cNvSpPr/>
          <p:nvPr/>
        </p:nvSpPr>
        <p:spPr>
          <a:xfrm>
            <a:off x="4560333" y="3351900"/>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3" name="Google Shape;603;p77"/>
          <p:cNvSpPr/>
          <p:nvPr/>
        </p:nvSpPr>
        <p:spPr>
          <a:xfrm>
            <a:off x="5203867" y="3924633"/>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4" name="Google Shape;604;p77"/>
          <p:cNvSpPr/>
          <p:nvPr/>
        </p:nvSpPr>
        <p:spPr>
          <a:xfrm>
            <a:off x="4260700" y="44841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5" name="Google Shape;605;p77"/>
          <p:cNvSpPr/>
          <p:nvPr/>
        </p:nvSpPr>
        <p:spPr>
          <a:xfrm>
            <a:off x="2669933" y="49117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6" name="Google Shape;606;p77"/>
          <p:cNvSpPr/>
          <p:nvPr/>
        </p:nvSpPr>
        <p:spPr>
          <a:xfrm>
            <a:off x="5045933" y="52305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7" name="Google Shape;607;p77"/>
          <p:cNvSpPr/>
          <p:nvPr/>
        </p:nvSpPr>
        <p:spPr>
          <a:xfrm>
            <a:off x="3413100" y="41708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8" name="Google Shape;608;p77"/>
          <p:cNvSpPr/>
          <p:nvPr/>
        </p:nvSpPr>
        <p:spPr>
          <a:xfrm>
            <a:off x="3723133" y="4743233"/>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9" name="Google Shape;609;p77"/>
          <p:cNvSpPr/>
          <p:nvPr/>
        </p:nvSpPr>
        <p:spPr>
          <a:xfrm>
            <a:off x="6887767" y="2768700"/>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0" name="Google Shape;610;p77"/>
          <p:cNvSpPr/>
          <p:nvPr/>
        </p:nvSpPr>
        <p:spPr>
          <a:xfrm>
            <a:off x="4480100" y="47715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1" name="Google Shape;611;p77"/>
          <p:cNvSpPr/>
          <p:nvPr/>
        </p:nvSpPr>
        <p:spPr>
          <a:xfrm>
            <a:off x="8383033" y="3291567"/>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2" name="Google Shape;612;p77"/>
          <p:cNvSpPr/>
          <p:nvPr/>
        </p:nvSpPr>
        <p:spPr>
          <a:xfrm>
            <a:off x="6318133" y="3656100"/>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3" name="Google Shape;613;p77"/>
          <p:cNvSpPr/>
          <p:nvPr/>
        </p:nvSpPr>
        <p:spPr>
          <a:xfrm>
            <a:off x="7118500" y="3429000"/>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4" name="Google Shape;614;p77"/>
          <p:cNvSpPr/>
          <p:nvPr/>
        </p:nvSpPr>
        <p:spPr>
          <a:xfrm>
            <a:off x="6835933" y="4261533"/>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5" name="Google Shape;615;p77"/>
          <p:cNvSpPr/>
          <p:nvPr/>
        </p:nvSpPr>
        <p:spPr>
          <a:xfrm>
            <a:off x="7903767" y="3784700"/>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6" name="Google Shape;616;p77"/>
          <p:cNvSpPr/>
          <p:nvPr/>
        </p:nvSpPr>
        <p:spPr>
          <a:xfrm>
            <a:off x="8447000" y="4871933"/>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7" name="Google Shape;617;p77"/>
          <p:cNvSpPr/>
          <p:nvPr/>
        </p:nvSpPr>
        <p:spPr>
          <a:xfrm>
            <a:off x="9573100" y="2370300"/>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8" name="Google Shape;618;p77"/>
          <p:cNvSpPr/>
          <p:nvPr/>
        </p:nvSpPr>
        <p:spPr>
          <a:xfrm>
            <a:off x="7648767" y="5199167"/>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9" name="Google Shape;619;p77"/>
          <p:cNvSpPr/>
          <p:nvPr/>
        </p:nvSpPr>
        <p:spPr>
          <a:xfrm>
            <a:off x="9357767" y="5199167"/>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20" name="Google Shape;620;p77"/>
          <p:cNvSpPr/>
          <p:nvPr/>
        </p:nvSpPr>
        <p:spPr>
          <a:xfrm>
            <a:off x="9065467" y="4054500"/>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21" name="Google Shape;621;p77"/>
          <p:cNvSpPr/>
          <p:nvPr/>
        </p:nvSpPr>
        <p:spPr>
          <a:xfrm>
            <a:off x="6427917" y="4117567"/>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22" name="Google Shape;622;p77"/>
          <p:cNvSpPr txBox="1"/>
          <p:nvPr/>
        </p:nvSpPr>
        <p:spPr>
          <a:xfrm>
            <a:off x="2210900" y="2205234"/>
            <a:ext cx="3320633" cy="73862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3200" dirty="0">
                <a:highlight>
                  <a:schemeClr val="lt1"/>
                </a:highlight>
                <a:latin typeface="Nunito Sans"/>
                <a:ea typeface="Nunito Sans"/>
                <a:cs typeface="Nunito Sans"/>
                <a:sym typeface="Nunito Sans"/>
              </a:rPr>
              <a:t>Malicious Events</a:t>
            </a:r>
            <a:endParaRPr sz="3200" dirty="0">
              <a:highlight>
                <a:schemeClr val="lt1"/>
              </a:highlight>
              <a:latin typeface="Nunito Sans"/>
              <a:ea typeface="Nunito Sans"/>
              <a:cs typeface="Nunito Sans"/>
              <a:sym typeface="Nunito Sans"/>
            </a:endParaRPr>
          </a:p>
        </p:txBody>
      </p:sp>
      <p:sp>
        <p:nvSpPr>
          <p:cNvPr id="623" name="Google Shape;623;p77"/>
          <p:cNvSpPr txBox="1"/>
          <p:nvPr/>
        </p:nvSpPr>
        <p:spPr>
          <a:xfrm>
            <a:off x="6318133" y="2235034"/>
            <a:ext cx="3062234" cy="73862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3200" dirty="0">
                <a:highlight>
                  <a:schemeClr val="lt1"/>
                </a:highlight>
                <a:latin typeface="Nunito Sans"/>
                <a:ea typeface="Nunito Sans"/>
                <a:cs typeface="Nunito Sans"/>
                <a:sym typeface="Nunito Sans"/>
              </a:rPr>
              <a:t>Benign Events</a:t>
            </a:r>
            <a:endParaRPr sz="3200" dirty="0">
              <a:highlight>
                <a:schemeClr val="lt1"/>
              </a:highlight>
              <a:latin typeface="Nunito Sans"/>
              <a:ea typeface="Nunito Sans"/>
              <a:cs typeface="Nunito Sans"/>
              <a:sym typeface="Nunito Sans"/>
            </a:endParaRPr>
          </a:p>
        </p:txBody>
      </p:sp>
      <p:sp>
        <p:nvSpPr>
          <p:cNvPr id="624" name="Google Shape;624;p77"/>
          <p:cNvSpPr/>
          <p:nvPr/>
        </p:nvSpPr>
        <p:spPr>
          <a:xfrm>
            <a:off x="2016533" y="1602933"/>
            <a:ext cx="8873600" cy="4743600"/>
          </a:xfrm>
          <a:prstGeom prst="ellipse">
            <a:avLst/>
          </a:prstGeom>
          <a:noFill/>
          <a:ln w="28575" cap="flat" cmpd="sng">
            <a:solidFill>
              <a:srgbClr val="00FFF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2" name="Title 1">
            <a:extLst>
              <a:ext uri="{FF2B5EF4-FFF2-40B4-BE49-F238E27FC236}">
                <a16:creationId xmlns:a16="http://schemas.microsoft.com/office/drawing/2014/main" id="{2A57CC27-4374-4E0C-A0F7-A3C6FDEFDFCE}"/>
              </a:ext>
            </a:extLst>
          </p:cNvPr>
          <p:cNvSpPr>
            <a:spLocks noGrp="1"/>
          </p:cNvSpPr>
          <p:nvPr>
            <p:ph type="title"/>
          </p:nvPr>
        </p:nvSpPr>
        <p:spPr/>
        <p:txBody>
          <a:bodyPr/>
          <a:lstStyle/>
          <a:p>
            <a:r>
              <a:rPr lang="en-US" dirty="0"/>
              <a:t>Processing visualization</a:t>
            </a:r>
          </a:p>
        </p:txBody>
      </p:sp>
      <p:sp>
        <p:nvSpPr>
          <p:cNvPr id="596" name="Google Shape;596;p77"/>
          <p:cNvSpPr txBox="1">
            <a:spLocks noGrp="1"/>
          </p:cNvSpPr>
          <p:nvPr>
            <p:ph type="body" idx="4294967295"/>
          </p:nvPr>
        </p:nvSpPr>
        <p:spPr>
          <a:xfrm>
            <a:off x="478790" y="1412875"/>
            <a:ext cx="10881360" cy="4884738"/>
          </a:xfrm>
          <a:prstGeom prst="rect">
            <a:avLst/>
          </a:prstGeom>
        </p:spPr>
        <p:txBody>
          <a:bodyPr spcFirstLastPara="1" vert="horz" wrap="square" lIns="121900" tIns="121900" rIns="121900" bIns="121900" rtlCol="0" anchor="t" anchorCtr="0">
            <a:noAutofit/>
          </a:bodyPr>
          <a:lstStyle/>
          <a:p>
            <a:pPr marL="0" indent="0">
              <a:buNone/>
            </a:pPr>
            <a:r>
              <a:rPr lang="en-US" dirty="0"/>
              <a:t>Don’t become too precise</a:t>
            </a:r>
            <a:endParaRPr sz="2933" dirty="0"/>
          </a:p>
          <a:p>
            <a:pPr marL="0" indent="0">
              <a:spcBef>
                <a:spcPts val="2133"/>
              </a:spcBef>
              <a:buNone/>
            </a:pPr>
            <a:br>
              <a:rPr lang="en" dirty="0"/>
            </a:br>
            <a:endParaRPr dirty="0"/>
          </a:p>
          <a:p>
            <a:pPr indent="0">
              <a:spcBef>
                <a:spcPts val="2133"/>
              </a:spcBef>
              <a:spcAft>
                <a:spcPts val="2133"/>
              </a:spcAft>
              <a:buNone/>
            </a:pPr>
            <a:endParaRPr dirty="0"/>
          </a:p>
        </p:txBody>
      </p:sp>
      <p:sp>
        <p:nvSpPr>
          <p:cNvPr id="597" name="Google Shape;597;p77"/>
          <p:cNvSpPr/>
          <p:nvPr/>
        </p:nvSpPr>
        <p:spPr>
          <a:xfrm>
            <a:off x="1845800" y="2205233"/>
            <a:ext cx="8316000" cy="3866400"/>
          </a:xfrm>
          <a:prstGeom prst="rect">
            <a:avLst/>
          </a:prstGeom>
          <a:solidFill>
            <a:srgbClr val="8142C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cxnSp>
        <p:nvCxnSpPr>
          <p:cNvPr id="598" name="Google Shape;598;p77"/>
          <p:cNvCxnSpPr>
            <a:stCxn id="597" idx="0"/>
            <a:endCxn id="597" idx="2"/>
          </p:cNvCxnSpPr>
          <p:nvPr/>
        </p:nvCxnSpPr>
        <p:spPr>
          <a:xfrm>
            <a:off x="6003800" y="2205233"/>
            <a:ext cx="0" cy="3866400"/>
          </a:xfrm>
          <a:prstGeom prst="straightConnector1">
            <a:avLst/>
          </a:prstGeom>
          <a:noFill/>
          <a:ln w="114300" cap="flat" cmpd="sng">
            <a:solidFill>
              <a:srgbClr val="FF0000"/>
            </a:solidFill>
            <a:prstDash val="solid"/>
            <a:round/>
            <a:headEnd type="none" w="med" len="med"/>
            <a:tailEnd type="none" w="med" len="med"/>
          </a:ln>
        </p:spPr>
      </p:cxnSp>
      <p:sp>
        <p:nvSpPr>
          <p:cNvPr id="599" name="Google Shape;599;p77"/>
          <p:cNvSpPr/>
          <p:nvPr/>
        </p:nvSpPr>
        <p:spPr>
          <a:xfrm>
            <a:off x="2448100" y="27395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0" name="Google Shape;600;p77"/>
          <p:cNvSpPr/>
          <p:nvPr/>
        </p:nvSpPr>
        <p:spPr>
          <a:xfrm>
            <a:off x="3457633" y="31671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1" name="Google Shape;601;p77"/>
          <p:cNvSpPr/>
          <p:nvPr/>
        </p:nvSpPr>
        <p:spPr>
          <a:xfrm>
            <a:off x="2669933" y="36899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2" name="Google Shape;602;p77"/>
          <p:cNvSpPr/>
          <p:nvPr/>
        </p:nvSpPr>
        <p:spPr>
          <a:xfrm>
            <a:off x="4560333" y="3351900"/>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3" name="Google Shape;603;p77"/>
          <p:cNvSpPr/>
          <p:nvPr/>
        </p:nvSpPr>
        <p:spPr>
          <a:xfrm>
            <a:off x="5203867" y="3924633"/>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4" name="Google Shape;604;p77"/>
          <p:cNvSpPr/>
          <p:nvPr/>
        </p:nvSpPr>
        <p:spPr>
          <a:xfrm>
            <a:off x="4260700" y="44841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5" name="Google Shape;605;p77"/>
          <p:cNvSpPr/>
          <p:nvPr/>
        </p:nvSpPr>
        <p:spPr>
          <a:xfrm>
            <a:off x="2669933" y="49117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6" name="Google Shape;606;p77"/>
          <p:cNvSpPr/>
          <p:nvPr/>
        </p:nvSpPr>
        <p:spPr>
          <a:xfrm>
            <a:off x="5045933" y="52305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7" name="Google Shape;607;p77"/>
          <p:cNvSpPr/>
          <p:nvPr/>
        </p:nvSpPr>
        <p:spPr>
          <a:xfrm>
            <a:off x="3413100" y="41708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8" name="Google Shape;608;p77"/>
          <p:cNvSpPr/>
          <p:nvPr/>
        </p:nvSpPr>
        <p:spPr>
          <a:xfrm>
            <a:off x="3723133" y="4743233"/>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9" name="Google Shape;609;p77"/>
          <p:cNvSpPr/>
          <p:nvPr/>
        </p:nvSpPr>
        <p:spPr>
          <a:xfrm>
            <a:off x="6887767" y="2768700"/>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0" name="Google Shape;610;p77"/>
          <p:cNvSpPr/>
          <p:nvPr/>
        </p:nvSpPr>
        <p:spPr>
          <a:xfrm>
            <a:off x="4480100" y="47715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1" name="Google Shape;611;p77"/>
          <p:cNvSpPr/>
          <p:nvPr/>
        </p:nvSpPr>
        <p:spPr>
          <a:xfrm>
            <a:off x="8383033" y="3291567"/>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2" name="Google Shape;612;p77"/>
          <p:cNvSpPr/>
          <p:nvPr/>
        </p:nvSpPr>
        <p:spPr>
          <a:xfrm>
            <a:off x="6318133" y="3656100"/>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3" name="Google Shape;613;p77"/>
          <p:cNvSpPr/>
          <p:nvPr/>
        </p:nvSpPr>
        <p:spPr>
          <a:xfrm>
            <a:off x="7118500" y="3429000"/>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4" name="Google Shape;614;p77"/>
          <p:cNvSpPr/>
          <p:nvPr/>
        </p:nvSpPr>
        <p:spPr>
          <a:xfrm>
            <a:off x="6835933" y="4261533"/>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5" name="Google Shape;615;p77"/>
          <p:cNvSpPr/>
          <p:nvPr/>
        </p:nvSpPr>
        <p:spPr>
          <a:xfrm>
            <a:off x="7903767" y="3784700"/>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6" name="Google Shape;616;p77"/>
          <p:cNvSpPr/>
          <p:nvPr/>
        </p:nvSpPr>
        <p:spPr>
          <a:xfrm>
            <a:off x="8447000" y="4871933"/>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7" name="Google Shape;617;p77"/>
          <p:cNvSpPr/>
          <p:nvPr/>
        </p:nvSpPr>
        <p:spPr>
          <a:xfrm>
            <a:off x="9573100" y="2370300"/>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8" name="Google Shape;618;p77"/>
          <p:cNvSpPr/>
          <p:nvPr/>
        </p:nvSpPr>
        <p:spPr>
          <a:xfrm>
            <a:off x="7648767" y="5199167"/>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9" name="Google Shape;619;p77"/>
          <p:cNvSpPr/>
          <p:nvPr/>
        </p:nvSpPr>
        <p:spPr>
          <a:xfrm>
            <a:off x="9357767" y="5199167"/>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20" name="Google Shape;620;p77"/>
          <p:cNvSpPr/>
          <p:nvPr/>
        </p:nvSpPr>
        <p:spPr>
          <a:xfrm>
            <a:off x="9065467" y="4054500"/>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21" name="Google Shape;621;p77"/>
          <p:cNvSpPr/>
          <p:nvPr/>
        </p:nvSpPr>
        <p:spPr>
          <a:xfrm>
            <a:off x="6427917" y="4117567"/>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22" name="Google Shape;622;p77"/>
          <p:cNvSpPr txBox="1"/>
          <p:nvPr/>
        </p:nvSpPr>
        <p:spPr>
          <a:xfrm>
            <a:off x="2210900" y="2205234"/>
            <a:ext cx="3320633" cy="73862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3200" dirty="0">
                <a:highlight>
                  <a:schemeClr val="lt1"/>
                </a:highlight>
                <a:latin typeface="Nunito Sans"/>
                <a:ea typeface="Nunito Sans"/>
                <a:cs typeface="Nunito Sans"/>
                <a:sym typeface="Nunito Sans"/>
              </a:rPr>
              <a:t>Malicious Events</a:t>
            </a:r>
            <a:endParaRPr sz="3200" dirty="0">
              <a:highlight>
                <a:schemeClr val="lt1"/>
              </a:highlight>
              <a:latin typeface="Nunito Sans"/>
              <a:ea typeface="Nunito Sans"/>
              <a:cs typeface="Nunito Sans"/>
              <a:sym typeface="Nunito Sans"/>
            </a:endParaRPr>
          </a:p>
        </p:txBody>
      </p:sp>
      <p:sp>
        <p:nvSpPr>
          <p:cNvPr id="623" name="Google Shape;623;p77"/>
          <p:cNvSpPr txBox="1"/>
          <p:nvPr/>
        </p:nvSpPr>
        <p:spPr>
          <a:xfrm>
            <a:off x="6237800" y="2235034"/>
            <a:ext cx="3142567" cy="73862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3200" dirty="0">
                <a:highlight>
                  <a:schemeClr val="lt1"/>
                </a:highlight>
                <a:latin typeface="Nunito Sans"/>
                <a:ea typeface="Nunito Sans"/>
                <a:cs typeface="Nunito Sans"/>
                <a:sym typeface="Nunito Sans"/>
              </a:rPr>
              <a:t>Benign Events</a:t>
            </a:r>
            <a:endParaRPr sz="3200" dirty="0">
              <a:highlight>
                <a:schemeClr val="lt1"/>
              </a:highlight>
              <a:latin typeface="Nunito Sans"/>
              <a:ea typeface="Nunito Sans"/>
              <a:cs typeface="Nunito Sans"/>
              <a:sym typeface="Nunito Sans"/>
            </a:endParaRPr>
          </a:p>
        </p:txBody>
      </p:sp>
      <p:sp>
        <p:nvSpPr>
          <p:cNvPr id="624" name="Google Shape;624;p77"/>
          <p:cNvSpPr/>
          <p:nvPr/>
        </p:nvSpPr>
        <p:spPr>
          <a:xfrm>
            <a:off x="4476991" y="2993224"/>
            <a:ext cx="1492551" cy="1934020"/>
          </a:xfrm>
          <a:prstGeom prst="ellipse">
            <a:avLst/>
          </a:prstGeom>
          <a:noFill/>
          <a:ln w="28575" cap="flat" cmpd="sng">
            <a:solidFill>
              <a:srgbClr val="00FFF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Tree>
    <p:extLst>
      <p:ext uri="{BB962C8B-B14F-4D97-AF65-F5344CB8AC3E}">
        <p14:creationId xmlns:p14="http://schemas.microsoft.com/office/powerpoint/2010/main" val="2471608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2" name="Title 1">
            <a:extLst>
              <a:ext uri="{FF2B5EF4-FFF2-40B4-BE49-F238E27FC236}">
                <a16:creationId xmlns:a16="http://schemas.microsoft.com/office/drawing/2014/main" id="{2A57CC27-4374-4E0C-A0F7-A3C6FDEFDFCE}"/>
              </a:ext>
            </a:extLst>
          </p:cNvPr>
          <p:cNvSpPr>
            <a:spLocks noGrp="1"/>
          </p:cNvSpPr>
          <p:nvPr>
            <p:ph type="title"/>
          </p:nvPr>
        </p:nvSpPr>
        <p:spPr/>
        <p:txBody>
          <a:bodyPr/>
          <a:lstStyle/>
          <a:p>
            <a:r>
              <a:rPr lang="en-US" dirty="0"/>
              <a:t>Processing visualization</a:t>
            </a:r>
          </a:p>
        </p:txBody>
      </p:sp>
      <p:sp>
        <p:nvSpPr>
          <p:cNvPr id="596" name="Google Shape;596;p77"/>
          <p:cNvSpPr txBox="1">
            <a:spLocks noGrp="1"/>
          </p:cNvSpPr>
          <p:nvPr>
            <p:ph type="body" idx="4294967295"/>
          </p:nvPr>
        </p:nvSpPr>
        <p:spPr>
          <a:xfrm>
            <a:off x="478790" y="1412875"/>
            <a:ext cx="10881360" cy="4884738"/>
          </a:xfrm>
          <a:prstGeom prst="rect">
            <a:avLst/>
          </a:prstGeom>
        </p:spPr>
        <p:txBody>
          <a:bodyPr spcFirstLastPara="1" vert="horz" wrap="square" lIns="121900" tIns="121900" rIns="121900" bIns="121900" rtlCol="0" anchor="t" anchorCtr="0">
            <a:noAutofit/>
          </a:bodyPr>
          <a:lstStyle/>
          <a:p>
            <a:pPr marL="0" indent="0">
              <a:buNone/>
            </a:pPr>
            <a:r>
              <a:rPr lang="en-US" dirty="0"/>
              <a:t>Embrace a certain level of false positives</a:t>
            </a:r>
            <a:endParaRPr sz="2933" dirty="0"/>
          </a:p>
          <a:p>
            <a:pPr marL="0" indent="0">
              <a:spcBef>
                <a:spcPts val="2133"/>
              </a:spcBef>
              <a:buNone/>
            </a:pPr>
            <a:br>
              <a:rPr lang="en" dirty="0"/>
            </a:br>
            <a:endParaRPr dirty="0"/>
          </a:p>
          <a:p>
            <a:pPr indent="0">
              <a:spcBef>
                <a:spcPts val="2133"/>
              </a:spcBef>
              <a:spcAft>
                <a:spcPts val="2133"/>
              </a:spcAft>
              <a:buNone/>
            </a:pPr>
            <a:endParaRPr dirty="0"/>
          </a:p>
        </p:txBody>
      </p:sp>
      <p:sp>
        <p:nvSpPr>
          <p:cNvPr id="597" name="Google Shape;597;p77"/>
          <p:cNvSpPr/>
          <p:nvPr/>
        </p:nvSpPr>
        <p:spPr>
          <a:xfrm>
            <a:off x="1845800" y="2205233"/>
            <a:ext cx="8316000" cy="3866400"/>
          </a:xfrm>
          <a:prstGeom prst="rect">
            <a:avLst/>
          </a:prstGeom>
          <a:solidFill>
            <a:srgbClr val="8142C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cxnSp>
        <p:nvCxnSpPr>
          <p:cNvPr id="598" name="Google Shape;598;p77"/>
          <p:cNvCxnSpPr>
            <a:stCxn id="597" idx="0"/>
            <a:endCxn id="597" idx="2"/>
          </p:cNvCxnSpPr>
          <p:nvPr/>
        </p:nvCxnSpPr>
        <p:spPr>
          <a:xfrm>
            <a:off x="6003800" y="2205233"/>
            <a:ext cx="0" cy="3866400"/>
          </a:xfrm>
          <a:prstGeom prst="straightConnector1">
            <a:avLst/>
          </a:prstGeom>
          <a:noFill/>
          <a:ln w="114300" cap="flat" cmpd="sng">
            <a:solidFill>
              <a:srgbClr val="FF0000"/>
            </a:solidFill>
            <a:prstDash val="solid"/>
            <a:round/>
            <a:headEnd type="none" w="med" len="med"/>
            <a:tailEnd type="none" w="med" len="med"/>
          </a:ln>
        </p:spPr>
      </p:cxnSp>
      <p:sp>
        <p:nvSpPr>
          <p:cNvPr id="599" name="Google Shape;599;p77"/>
          <p:cNvSpPr/>
          <p:nvPr/>
        </p:nvSpPr>
        <p:spPr>
          <a:xfrm>
            <a:off x="2448100" y="27395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0" name="Google Shape;600;p77"/>
          <p:cNvSpPr/>
          <p:nvPr/>
        </p:nvSpPr>
        <p:spPr>
          <a:xfrm>
            <a:off x="3457633" y="31671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1" name="Google Shape;601;p77"/>
          <p:cNvSpPr/>
          <p:nvPr/>
        </p:nvSpPr>
        <p:spPr>
          <a:xfrm>
            <a:off x="2669933" y="36899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2" name="Google Shape;602;p77"/>
          <p:cNvSpPr/>
          <p:nvPr/>
        </p:nvSpPr>
        <p:spPr>
          <a:xfrm>
            <a:off x="4560333" y="3351900"/>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3" name="Google Shape;603;p77"/>
          <p:cNvSpPr/>
          <p:nvPr/>
        </p:nvSpPr>
        <p:spPr>
          <a:xfrm>
            <a:off x="5203867" y="3924633"/>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4" name="Google Shape;604;p77"/>
          <p:cNvSpPr/>
          <p:nvPr/>
        </p:nvSpPr>
        <p:spPr>
          <a:xfrm>
            <a:off x="4260700" y="44841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5" name="Google Shape;605;p77"/>
          <p:cNvSpPr/>
          <p:nvPr/>
        </p:nvSpPr>
        <p:spPr>
          <a:xfrm>
            <a:off x="2669933" y="49117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6" name="Google Shape;606;p77"/>
          <p:cNvSpPr/>
          <p:nvPr/>
        </p:nvSpPr>
        <p:spPr>
          <a:xfrm>
            <a:off x="5045933" y="52305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7" name="Google Shape;607;p77"/>
          <p:cNvSpPr/>
          <p:nvPr/>
        </p:nvSpPr>
        <p:spPr>
          <a:xfrm>
            <a:off x="3413100" y="41708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8" name="Google Shape;608;p77"/>
          <p:cNvSpPr/>
          <p:nvPr/>
        </p:nvSpPr>
        <p:spPr>
          <a:xfrm>
            <a:off x="3723133" y="4743233"/>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09" name="Google Shape;609;p77"/>
          <p:cNvSpPr/>
          <p:nvPr/>
        </p:nvSpPr>
        <p:spPr>
          <a:xfrm>
            <a:off x="6887767" y="2768700"/>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0" name="Google Shape;610;p77"/>
          <p:cNvSpPr/>
          <p:nvPr/>
        </p:nvSpPr>
        <p:spPr>
          <a:xfrm>
            <a:off x="4480100" y="4771567"/>
            <a:ext cx="485600" cy="427600"/>
          </a:xfrm>
          <a:prstGeom prst="hexagon">
            <a:avLst>
              <a:gd name="adj" fmla="val 25000"/>
              <a:gd name="vf" fmla="val 11547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1" name="Google Shape;611;p77"/>
          <p:cNvSpPr/>
          <p:nvPr/>
        </p:nvSpPr>
        <p:spPr>
          <a:xfrm>
            <a:off x="8383033" y="3291567"/>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2" name="Google Shape;612;p77"/>
          <p:cNvSpPr/>
          <p:nvPr/>
        </p:nvSpPr>
        <p:spPr>
          <a:xfrm>
            <a:off x="6318133" y="3656100"/>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3" name="Google Shape;613;p77"/>
          <p:cNvSpPr/>
          <p:nvPr/>
        </p:nvSpPr>
        <p:spPr>
          <a:xfrm>
            <a:off x="7118500" y="3429000"/>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4" name="Google Shape;614;p77"/>
          <p:cNvSpPr/>
          <p:nvPr/>
        </p:nvSpPr>
        <p:spPr>
          <a:xfrm>
            <a:off x="6835933" y="4261533"/>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5" name="Google Shape;615;p77"/>
          <p:cNvSpPr/>
          <p:nvPr/>
        </p:nvSpPr>
        <p:spPr>
          <a:xfrm>
            <a:off x="7903767" y="3784700"/>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6" name="Google Shape;616;p77"/>
          <p:cNvSpPr/>
          <p:nvPr/>
        </p:nvSpPr>
        <p:spPr>
          <a:xfrm>
            <a:off x="8447000" y="4871933"/>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7" name="Google Shape;617;p77"/>
          <p:cNvSpPr/>
          <p:nvPr/>
        </p:nvSpPr>
        <p:spPr>
          <a:xfrm>
            <a:off x="9573100" y="2370300"/>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8" name="Google Shape;618;p77"/>
          <p:cNvSpPr/>
          <p:nvPr/>
        </p:nvSpPr>
        <p:spPr>
          <a:xfrm>
            <a:off x="7648767" y="5199167"/>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19" name="Google Shape;619;p77"/>
          <p:cNvSpPr/>
          <p:nvPr/>
        </p:nvSpPr>
        <p:spPr>
          <a:xfrm>
            <a:off x="9357767" y="5199167"/>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20" name="Google Shape;620;p77"/>
          <p:cNvSpPr/>
          <p:nvPr/>
        </p:nvSpPr>
        <p:spPr>
          <a:xfrm>
            <a:off x="9065467" y="4054500"/>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21" name="Google Shape;621;p77"/>
          <p:cNvSpPr/>
          <p:nvPr/>
        </p:nvSpPr>
        <p:spPr>
          <a:xfrm>
            <a:off x="6427917" y="4117567"/>
            <a:ext cx="408000" cy="398400"/>
          </a:xfrm>
          <a:prstGeom prst="smileyFace">
            <a:avLst>
              <a:gd name="adj" fmla="val 4653"/>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622" name="Google Shape;622;p77"/>
          <p:cNvSpPr txBox="1"/>
          <p:nvPr/>
        </p:nvSpPr>
        <p:spPr>
          <a:xfrm>
            <a:off x="2210900" y="2205234"/>
            <a:ext cx="3320633" cy="73862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3200" dirty="0">
                <a:highlight>
                  <a:schemeClr val="lt1"/>
                </a:highlight>
                <a:latin typeface="Nunito Sans"/>
                <a:ea typeface="Nunito Sans"/>
                <a:cs typeface="Nunito Sans"/>
                <a:sym typeface="Nunito Sans"/>
              </a:rPr>
              <a:t>Malicious Events</a:t>
            </a:r>
            <a:endParaRPr sz="3200" dirty="0">
              <a:highlight>
                <a:schemeClr val="lt1"/>
              </a:highlight>
              <a:latin typeface="Nunito Sans"/>
              <a:ea typeface="Nunito Sans"/>
              <a:cs typeface="Nunito Sans"/>
              <a:sym typeface="Nunito Sans"/>
            </a:endParaRPr>
          </a:p>
        </p:txBody>
      </p:sp>
      <p:sp>
        <p:nvSpPr>
          <p:cNvPr id="623" name="Google Shape;623;p77"/>
          <p:cNvSpPr txBox="1"/>
          <p:nvPr/>
        </p:nvSpPr>
        <p:spPr>
          <a:xfrm>
            <a:off x="6237800" y="2235034"/>
            <a:ext cx="3142567" cy="73862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3200" dirty="0">
                <a:highlight>
                  <a:schemeClr val="lt1"/>
                </a:highlight>
                <a:latin typeface="Nunito Sans"/>
                <a:ea typeface="Nunito Sans"/>
                <a:cs typeface="Nunito Sans"/>
                <a:sym typeface="Nunito Sans"/>
              </a:rPr>
              <a:t>Benign Events</a:t>
            </a:r>
            <a:endParaRPr sz="3200" dirty="0">
              <a:highlight>
                <a:schemeClr val="lt1"/>
              </a:highlight>
              <a:latin typeface="Nunito Sans"/>
              <a:ea typeface="Nunito Sans"/>
              <a:cs typeface="Nunito Sans"/>
              <a:sym typeface="Nunito Sans"/>
            </a:endParaRPr>
          </a:p>
        </p:txBody>
      </p:sp>
      <p:sp>
        <p:nvSpPr>
          <p:cNvPr id="624" name="Google Shape;624;p77"/>
          <p:cNvSpPr/>
          <p:nvPr/>
        </p:nvSpPr>
        <p:spPr>
          <a:xfrm>
            <a:off x="2448100" y="2943857"/>
            <a:ext cx="4804633" cy="2873619"/>
          </a:xfrm>
          <a:prstGeom prst="ellipse">
            <a:avLst/>
          </a:prstGeom>
          <a:noFill/>
          <a:ln w="28575" cap="flat" cmpd="sng">
            <a:solidFill>
              <a:srgbClr val="00FFF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Tree>
    <p:extLst>
      <p:ext uri="{BB962C8B-B14F-4D97-AF65-F5344CB8AC3E}">
        <p14:creationId xmlns:p14="http://schemas.microsoft.com/office/powerpoint/2010/main" val="497073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81"/>
          <p:cNvSpPr txBox="1">
            <a:spLocks noGrp="1"/>
          </p:cNvSpPr>
          <p:nvPr>
            <p:ph type="title"/>
          </p:nvPr>
        </p:nvSpPr>
        <p:spPr>
          <a:xfrm>
            <a:off x="655320" y="545425"/>
            <a:ext cx="10881360" cy="608736"/>
          </a:xfrm>
          <a:prstGeom prst="rect">
            <a:avLst/>
          </a:prstGeom>
        </p:spPr>
        <p:txBody>
          <a:bodyPr spcFirstLastPara="1" vert="horz" wrap="square" lIns="121900" tIns="121900" rIns="121900" bIns="121900" rtlCol="0" anchor="t" anchorCtr="0">
            <a:noAutofit/>
          </a:bodyPr>
          <a:lstStyle/>
          <a:p>
            <a:r>
              <a:rPr lang="en" dirty="0"/>
              <a:t>Processing: Quick Example</a:t>
            </a:r>
            <a:endParaRPr dirty="0"/>
          </a:p>
        </p:txBody>
      </p:sp>
      <p:grpSp>
        <p:nvGrpSpPr>
          <p:cNvPr id="729" name="Google Shape;729;p81"/>
          <p:cNvGrpSpPr/>
          <p:nvPr/>
        </p:nvGrpSpPr>
        <p:grpSpPr>
          <a:xfrm>
            <a:off x="7620069" y="2316508"/>
            <a:ext cx="1481079" cy="518717"/>
            <a:chOff x="1900218" y="996036"/>
            <a:chExt cx="1882407" cy="669600"/>
          </a:xfrm>
        </p:grpSpPr>
        <p:cxnSp>
          <p:nvCxnSpPr>
            <p:cNvPr id="730" name="Google Shape;730;p81"/>
            <p:cNvCxnSpPr/>
            <p:nvPr/>
          </p:nvCxnSpPr>
          <p:spPr>
            <a:xfrm>
              <a:off x="3438525" y="1309350"/>
              <a:ext cx="344100" cy="344100"/>
            </a:xfrm>
            <a:prstGeom prst="straightConnector1">
              <a:avLst/>
            </a:prstGeom>
            <a:noFill/>
            <a:ln w="19050" cap="flat" cmpd="sng">
              <a:solidFill>
                <a:srgbClr val="9225A5"/>
              </a:solidFill>
              <a:prstDash val="solid"/>
              <a:round/>
              <a:headEnd type="oval" w="med" len="med"/>
              <a:tailEnd type="none" w="sm" len="sm"/>
            </a:ln>
          </p:spPr>
        </p:cxnSp>
        <p:sp>
          <p:nvSpPr>
            <p:cNvPr id="731" name="Google Shape;731;p81"/>
            <p:cNvSpPr txBox="1"/>
            <p:nvPr/>
          </p:nvSpPr>
          <p:spPr>
            <a:xfrm>
              <a:off x="1900218" y="996036"/>
              <a:ext cx="1495200" cy="669600"/>
            </a:xfrm>
            <a:prstGeom prst="rect">
              <a:avLst/>
            </a:prstGeom>
            <a:noFill/>
            <a:ln>
              <a:noFill/>
            </a:ln>
          </p:spPr>
          <p:txBody>
            <a:bodyPr spcFirstLastPara="1" wrap="square" lIns="121900" tIns="121900" rIns="121900" bIns="121900" anchor="t" anchorCtr="0">
              <a:noAutofit/>
            </a:bodyPr>
            <a:lstStyle/>
            <a:p>
              <a:pPr algn="r">
                <a:lnSpc>
                  <a:spcPct val="115000"/>
                </a:lnSpc>
                <a:spcBef>
                  <a:spcPts val="0"/>
                </a:spcBef>
                <a:spcAft>
                  <a:spcPts val="0"/>
                </a:spcAft>
              </a:pPr>
              <a:r>
                <a:rPr lang="en" sz="1067">
                  <a:latin typeface="Roboto"/>
                  <a:ea typeface="Roboto"/>
                  <a:cs typeface="Roboto"/>
                  <a:sym typeface="Roboto"/>
                </a:rPr>
                <a:t>Dissemination</a:t>
              </a:r>
              <a:endParaRPr sz="1067" b="1">
                <a:latin typeface="Roboto"/>
                <a:ea typeface="Roboto"/>
                <a:cs typeface="Roboto"/>
                <a:sym typeface="Roboto"/>
              </a:endParaRPr>
            </a:p>
          </p:txBody>
        </p:sp>
      </p:grpSp>
      <p:grpSp>
        <p:nvGrpSpPr>
          <p:cNvPr id="732" name="Google Shape;732;p81"/>
          <p:cNvGrpSpPr/>
          <p:nvPr/>
        </p:nvGrpSpPr>
        <p:grpSpPr>
          <a:xfrm>
            <a:off x="7620069" y="3986892"/>
            <a:ext cx="1480153" cy="518717"/>
            <a:chOff x="1900218" y="3152297"/>
            <a:chExt cx="1881232" cy="669600"/>
          </a:xfrm>
        </p:grpSpPr>
        <p:cxnSp>
          <p:nvCxnSpPr>
            <p:cNvPr id="733" name="Google Shape;733;p81"/>
            <p:cNvCxnSpPr/>
            <p:nvPr/>
          </p:nvCxnSpPr>
          <p:spPr>
            <a:xfrm rot="10800000" flipH="1">
              <a:off x="3436150" y="3214625"/>
              <a:ext cx="345300" cy="342900"/>
            </a:xfrm>
            <a:prstGeom prst="straightConnector1">
              <a:avLst/>
            </a:prstGeom>
            <a:noFill/>
            <a:ln w="19050" cap="flat" cmpd="sng">
              <a:solidFill>
                <a:srgbClr val="551561"/>
              </a:solidFill>
              <a:prstDash val="solid"/>
              <a:round/>
              <a:headEnd type="oval" w="med" len="med"/>
              <a:tailEnd type="none" w="sm" len="sm"/>
            </a:ln>
          </p:spPr>
        </p:cxnSp>
        <p:sp>
          <p:nvSpPr>
            <p:cNvPr id="734" name="Google Shape;734;p81"/>
            <p:cNvSpPr txBox="1"/>
            <p:nvPr/>
          </p:nvSpPr>
          <p:spPr>
            <a:xfrm>
              <a:off x="1900218" y="3152297"/>
              <a:ext cx="1495200" cy="669600"/>
            </a:xfrm>
            <a:prstGeom prst="rect">
              <a:avLst/>
            </a:prstGeom>
            <a:noFill/>
            <a:ln>
              <a:noFill/>
            </a:ln>
          </p:spPr>
          <p:txBody>
            <a:bodyPr spcFirstLastPara="1" wrap="square" lIns="121900" tIns="121900" rIns="121900" bIns="121900" anchor="t" anchorCtr="0">
              <a:noAutofit/>
            </a:bodyPr>
            <a:lstStyle/>
            <a:p>
              <a:pPr algn="r">
                <a:lnSpc>
                  <a:spcPct val="115000"/>
                </a:lnSpc>
                <a:spcBef>
                  <a:spcPts val="0"/>
                </a:spcBef>
                <a:spcAft>
                  <a:spcPts val="0"/>
                </a:spcAft>
              </a:pPr>
              <a:r>
                <a:rPr lang="en" sz="1067" b="1">
                  <a:latin typeface="Roboto"/>
                  <a:ea typeface="Roboto"/>
                  <a:cs typeface="Roboto"/>
                  <a:sym typeface="Roboto"/>
                </a:rPr>
                <a:t>Processing</a:t>
              </a:r>
              <a:endParaRPr sz="1067" b="1">
                <a:latin typeface="Roboto"/>
                <a:ea typeface="Roboto"/>
                <a:cs typeface="Roboto"/>
                <a:sym typeface="Roboto"/>
              </a:endParaRPr>
            </a:p>
          </p:txBody>
        </p:sp>
      </p:grpSp>
      <p:sp>
        <p:nvSpPr>
          <p:cNvPr id="735" name="Google Shape;735;p81"/>
          <p:cNvSpPr/>
          <p:nvPr/>
        </p:nvSpPr>
        <p:spPr>
          <a:xfrm rot="-1777092" flipH="1">
            <a:off x="8664355" y="2382494"/>
            <a:ext cx="2109191" cy="2093143"/>
          </a:xfrm>
          <a:prstGeom prst="blockArc">
            <a:avLst>
              <a:gd name="adj1" fmla="val 14348563"/>
              <a:gd name="adj2" fmla="val 19872341"/>
              <a:gd name="adj3" fmla="val 9100"/>
            </a:avLst>
          </a:prstGeom>
          <a:solidFill>
            <a:srgbClr val="FFFFFF"/>
          </a:solidFill>
          <a:ln>
            <a:noFill/>
          </a:ln>
          <a:effectLst>
            <a:outerShdw blurRad="71438" dist="9525"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grpSp>
        <p:nvGrpSpPr>
          <p:cNvPr id="736" name="Google Shape;736;p81"/>
          <p:cNvGrpSpPr/>
          <p:nvPr/>
        </p:nvGrpSpPr>
        <p:grpSpPr>
          <a:xfrm>
            <a:off x="10329184" y="3986892"/>
            <a:ext cx="1471573" cy="518717"/>
            <a:chOff x="5343425" y="3152297"/>
            <a:chExt cx="1870327" cy="669600"/>
          </a:xfrm>
        </p:grpSpPr>
        <p:cxnSp>
          <p:nvCxnSpPr>
            <p:cNvPr id="737" name="Google Shape;737;p81"/>
            <p:cNvCxnSpPr/>
            <p:nvPr/>
          </p:nvCxnSpPr>
          <p:spPr>
            <a:xfrm rot="10800000">
              <a:off x="5343425" y="3214625"/>
              <a:ext cx="354900" cy="350100"/>
            </a:xfrm>
            <a:prstGeom prst="straightConnector1">
              <a:avLst/>
            </a:prstGeom>
            <a:noFill/>
            <a:ln w="19050" cap="flat" cmpd="sng">
              <a:solidFill>
                <a:srgbClr val="9225A5"/>
              </a:solidFill>
              <a:prstDash val="solid"/>
              <a:round/>
              <a:headEnd type="oval" w="med" len="med"/>
              <a:tailEnd type="none" w="sm" len="sm"/>
            </a:ln>
          </p:spPr>
        </p:cxnSp>
        <p:sp>
          <p:nvSpPr>
            <p:cNvPr id="738" name="Google Shape;738;p81"/>
            <p:cNvSpPr txBox="1"/>
            <p:nvPr/>
          </p:nvSpPr>
          <p:spPr>
            <a:xfrm>
              <a:off x="5718552" y="3152297"/>
              <a:ext cx="1495200" cy="669600"/>
            </a:xfrm>
            <a:prstGeom prst="rect">
              <a:avLst/>
            </a:prstGeom>
            <a:noFill/>
            <a:ln>
              <a:noFill/>
            </a:ln>
          </p:spPr>
          <p:txBody>
            <a:bodyPr spcFirstLastPara="1" wrap="square" lIns="121900" tIns="121900" rIns="121900" bIns="121900" anchor="t" anchorCtr="0">
              <a:noAutofit/>
            </a:bodyPr>
            <a:lstStyle/>
            <a:p>
              <a:pPr>
                <a:lnSpc>
                  <a:spcPct val="115000"/>
                </a:lnSpc>
                <a:spcBef>
                  <a:spcPts val="0"/>
                </a:spcBef>
                <a:spcAft>
                  <a:spcPts val="0"/>
                </a:spcAft>
              </a:pPr>
              <a:r>
                <a:rPr lang="en" sz="1067">
                  <a:latin typeface="Roboto"/>
                  <a:ea typeface="Roboto"/>
                  <a:cs typeface="Roboto"/>
                  <a:sym typeface="Roboto"/>
                </a:rPr>
                <a:t>Collection</a:t>
              </a:r>
              <a:endParaRPr sz="1067">
                <a:latin typeface="Roboto"/>
                <a:ea typeface="Roboto"/>
                <a:cs typeface="Roboto"/>
                <a:sym typeface="Roboto"/>
              </a:endParaRPr>
            </a:p>
            <a:p>
              <a:pPr>
                <a:lnSpc>
                  <a:spcPct val="115000"/>
                </a:lnSpc>
                <a:spcBef>
                  <a:spcPts val="0"/>
                </a:spcBef>
                <a:spcAft>
                  <a:spcPts val="0"/>
                </a:spcAft>
              </a:pPr>
              <a:endParaRPr sz="1067" b="1">
                <a:latin typeface="Roboto"/>
                <a:ea typeface="Roboto"/>
                <a:cs typeface="Roboto"/>
                <a:sym typeface="Roboto"/>
              </a:endParaRPr>
            </a:p>
          </p:txBody>
        </p:sp>
      </p:grpSp>
      <p:grpSp>
        <p:nvGrpSpPr>
          <p:cNvPr id="739" name="Google Shape;739;p81"/>
          <p:cNvGrpSpPr/>
          <p:nvPr/>
        </p:nvGrpSpPr>
        <p:grpSpPr>
          <a:xfrm>
            <a:off x="10330247" y="2316508"/>
            <a:ext cx="1470511" cy="518717"/>
            <a:chOff x="5344775" y="996036"/>
            <a:chExt cx="1868977" cy="669600"/>
          </a:xfrm>
        </p:grpSpPr>
        <p:cxnSp>
          <p:nvCxnSpPr>
            <p:cNvPr id="740" name="Google Shape;740;p81"/>
            <p:cNvCxnSpPr/>
            <p:nvPr/>
          </p:nvCxnSpPr>
          <p:spPr>
            <a:xfrm flipH="1">
              <a:off x="5344775" y="1314450"/>
              <a:ext cx="336900" cy="339000"/>
            </a:xfrm>
            <a:prstGeom prst="straightConnector1">
              <a:avLst/>
            </a:prstGeom>
            <a:noFill/>
            <a:ln w="19050" cap="flat" cmpd="sng">
              <a:solidFill>
                <a:srgbClr val="551561"/>
              </a:solidFill>
              <a:prstDash val="solid"/>
              <a:round/>
              <a:headEnd type="oval" w="med" len="med"/>
              <a:tailEnd type="none" w="sm" len="sm"/>
            </a:ln>
          </p:spPr>
        </p:cxnSp>
        <p:sp>
          <p:nvSpPr>
            <p:cNvPr id="741" name="Google Shape;741;p81"/>
            <p:cNvSpPr txBox="1"/>
            <p:nvPr/>
          </p:nvSpPr>
          <p:spPr>
            <a:xfrm>
              <a:off x="5718552" y="996036"/>
              <a:ext cx="1495200" cy="669600"/>
            </a:xfrm>
            <a:prstGeom prst="rect">
              <a:avLst/>
            </a:prstGeom>
            <a:noFill/>
            <a:ln>
              <a:noFill/>
            </a:ln>
          </p:spPr>
          <p:txBody>
            <a:bodyPr spcFirstLastPara="1" wrap="square" lIns="121900" tIns="121900" rIns="121900" bIns="121900" anchor="t" anchorCtr="0">
              <a:noAutofit/>
            </a:bodyPr>
            <a:lstStyle/>
            <a:p>
              <a:pPr>
                <a:lnSpc>
                  <a:spcPct val="115000"/>
                </a:lnSpc>
                <a:spcBef>
                  <a:spcPts val="0"/>
                </a:spcBef>
                <a:spcAft>
                  <a:spcPts val="0"/>
                </a:spcAft>
              </a:pPr>
              <a:r>
                <a:rPr lang="en" sz="1067">
                  <a:latin typeface="Roboto"/>
                  <a:ea typeface="Roboto"/>
                  <a:cs typeface="Roboto"/>
                  <a:sym typeface="Roboto"/>
                </a:rPr>
                <a:t>Direction</a:t>
              </a:r>
              <a:endParaRPr sz="1067" b="1">
                <a:latin typeface="Roboto"/>
                <a:ea typeface="Roboto"/>
                <a:cs typeface="Roboto"/>
                <a:sym typeface="Roboto"/>
              </a:endParaRPr>
            </a:p>
          </p:txBody>
        </p:sp>
      </p:grpSp>
      <p:sp>
        <p:nvSpPr>
          <p:cNvPr id="742" name="Google Shape;742;p81"/>
          <p:cNvSpPr/>
          <p:nvPr/>
        </p:nvSpPr>
        <p:spPr>
          <a:xfrm rot="1777092">
            <a:off x="8662522" y="2382494"/>
            <a:ext cx="2109191" cy="2093143"/>
          </a:xfrm>
          <a:prstGeom prst="blockArc">
            <a:avLst>
              <a:gd name="adj1" fmla="val 14545937"/>
              <a:gd name="adj2" fmla="val 19902139"/>
              <a:gd name="adj3" fmla="val 9115"/>
            </a:avLst>
          </a:prstGeom>
          <a:solidFill>
            <a:srgbClr val="FFFFFF"/>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sp>
        <p:nvSpPr>
          <p:cNvPr id="743" name="Google Shape;743;p81"/>
          <p:cNvSpPr/>
          <p:nvPr/>
        </p:nvSpPr>
        <p:spPr>
          <a:xfrm rot="9024042">
            <a:off x="8657823" y="2382141"/>
            <a:ext cx="2108796" cy="2092393"/>
          </a:xfrm>
          <a:prstGeom prst="blockArc">
            <a:avLst>
              <a:gd name="adj1" fmla="val 18041678"/>
              <a:gd name="adj2" fmla="val 1798478"/>
              <a:gd name="adj3" fmla="val 9595"/>
            </a:avLst>
          </a:prstGeom>
          <a:solidFill>
            <a:srgbClr val="551561"/>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sp>
        <p:nvSpPr>
          <p:cNvPr id="744" name="Google Shape;744;p81"/>
          <p:cNvSpPr/>
          <p:nvPr/>
        </p:nvSpPr>
        <p:spPr>
          <a:xfrm rot="-9024042" flipH="1">
            <a:off x="8664011" y="2382722"/>
            <a:ext cx="2108796" cy="2092393"/>
          </a:xfrm>
          <a:prstGeom prst="blockArc">
            <a:avLst>
              <a:gd name="adj1" fmla="val 17967225"/>
              <a:gd name="adj2" fmla="val 1529547"/>
              <a:gd name="adj3" fmla="val 9279"/>
            </a:avLst>
          </a:prstGeom>
          <a:solidFill>
            <a:srgbClr val="FFFFFF"/>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sp>
        <p:nvSpPr>
          <p:cNvPr id="745" name="Google Shape;745;p81"/>
          <p:cNvSpPr/>
          <p:nvPr/>
        </p:nvSpPr>
        <p:spPr>
          <a:xfrm rot="8127446">
            <a:off x="8617482" y="3292801"/>
            <a:ext cx="283417" cy="283417"/>
          </a:xfrm>
          <a:prstGeom prst="rtTriangle">
            <a:avLst/>
          </a:prstGeom>
          <a:solidFill>
            <a:srgbClr val="9225A5"/>
          </a:solidFill>
          <a:ln>
            <a:noFill/>
          </a:ln>
        </p:spPr>
        <p:txBody>
          <a:bodyPr spcFirstLastPara="1" wrap="square" lIns="121900" tIns="121900" rIns="121900" bIns="121900" anchor="ctr" anchorCtr="0">
            <a:noAutofit/>
          </a:bodyPr>
          <a:lstStyle/>
          <a:p>
            <a:pPr>
              <a:spcBef>
                <a:spcPts val="0"/>
              </a:spcBef>
              <a:spcAft>
                <a:spcPts val="0"/>
              </a:spcAft>
            </a:pPr>
            <a:endParaRPr sz="3200"/>
          </a:p>
        </p:txBody>
      </p:sp>
      <p:sp>
        <p:nvSpPr>
          <p:cNvPr id="746" name="Google Shape;746;p81"/>
          <p:cNvSpPr/>
          <p:nvPr/>
        </p:nvSpPr>
        <p:spPr>
          <a:xfrm rot="-2672554">
            <a:off x="10531380" y="3287253"/>
            <a:ext cx="283417" cy="283417"/>
          </a:xfrm>
          <a:prstGeom prst="rtTriangle">
            <a:avLst/>
          </a:prstGeom>
          <a:solidFill>
            <a:srgbClr val="FFFFFF"/>
          </a:solidFill>
          <a:ln w="9525" cap="flat" cmpd="sng">
            <a:solidFill>
              <a:srgbClr val="7F209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747" name="Google Shape;747;p81"/>
          <p:cNvSpPr/>
          <p:nvPr/>
        </p:nvSpPr>
        <p:spPr>
          <a:xfrm rot="2672554">
            <a:off x="9574154" y="4226676"/>
            <a:ext cx="283417" cy="283417"/>
          </a:xfrm>
          <a:prstGeom prst="rtTriangle">
            <a:avLst/>
          </a:prstGeom>
          <a:solidFill>
            <a:srgbClr val="FFFFFF"/>
          </a:solidFill>
          <a:ln w="9525" cap="flat" cmpd="sng">
            <a:solidFill>
              <a:srgbClr val="7F209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748" name="Google Shape;748;p81"/>
          <p:cNvSpPr/>
          <p:nvPr/>
        </p:nvSpPr>
        <p:spPr>
          <a:xfrm rot="-8127446">
            <a:off x="9574700" y="2339989"/>
            <a:ext cx="283417" cy="283417"/>
          </a:xfrm>
          <a:prstGeom prst="rtTriangle">
            <a:avLst/>
          </a:prstGeom>
          <a:solidFill>
            <a:srgbClr val="FFFFFF"/>
          </a:solidFill>
          <a:ln w="9525" cap="flat" cmpd="sng">
            <a:solidFill>
              <a:srgbClr val="7F209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749" name="Google Shape;749;p81"/>
          <p:cNvSpPr txBox="1"/>
          <p:nvPr/>
        </p:nvSpPr>
        <p:spPr>
          <a:xfrm>
            <a:off x="418700" y="1566733"/>
            <a:ext cx="7188000" cy="1374823"/>
          </a:xfrm>
          <a:prstGeom prst="rect">
            <a:avLst/>
          </a:prstGeom>
          <a:noFill/>
          <a:ln>
            <a:noFill/>
          </a:ln>
        </p:spPr>
        <p:txBody>
          <a:bodyPr spcFirstLastPara="1" wrap="square" lIns="121900" tIns="121900" rIns="121900" bIns="121900" anchor="t" anchorCtr="0">
            <a:spAutoFit/>
          </a:bodyPr>
          <a:lstStyle/>
          <a:p>
            <a:pPr marL="609585" indent="-389457">
              <a:spcBef>
                <a:spcPts val="0"/>
              </a:spcBef>
              <a:spcAft>
                <a:spcPts val="0"/>
              </a:spcAft>
              <a:buClr>
                <a:srgbClr val="092C74"/>
              </a:buClr>
              <a:buSzPts val="1000"/>
              <a:buFont typeface="Nunito Sans"/>
              <a:buChar char="●"/>
            </a:pPr>
            <a:r>
              <a:rPr lang="en" sz="2267" dirty="0">
                <a:latin typeface="+mn-lt"/>
                <a:ea typeface="Nunito Sans"/>
                <a:cs typeface="Nunito Sans"/>
                <a:sym typeface="Nunito Sans"/>
              </a:rPr>
              <a:t>Tuning WMIC Execution - 30 Day Search</a:t>
            </a:r>
            <a:endParaRPr sz="2267" dirty="0">
              <a:latin typeface="+mn-lt"/>
              <a:ea typeface="Nunito Sans"/>
              <a:cs typeface="Nunito Sans"/>
              <a:sym typeface="Nunito Sans"/>
            </a:endParaRPr>
          </a:p>
          <a:p>
            <a:pPr marL="1219170" lvl="1" indent="-448722">
              <a:spcBef>
                <a:spcPts val="0"/>
              </a:spcBef>
              <a:spcAft>
                <a:spcPts val="0"/>
              </a:spcAft>
              <a:buClr>
                <a:srgbClr val="092C74"/>
              </a:buClr>
              <a:buSzPts val="1700"/>
              <a:buFont typeface="Nunito Sans"/>
              <a:buChar char="○"/>
            </a:pPr>
            <a:r>
              <a:rPr lang="en" sz="2267" dirty="0">
                <a:latin typeface="+mn-lt"/>
                <a:ea typeface="Nunito Sans"/>
                <a:cs typeface="Nunito Sans"/>
                <a:sym typeface="Nunito Sans"/>
              </a:rPr>
              <a:t>Here we would tune out ssm-agent-worker</a:t>
            </a:r>
            <a:endParaRPr sz="2267" dirty="0">
              <a:latin typeface="+mn-lt"/>
              <a:ea typeface="Nunito Sans"/>
              <a:cs typeface="Nunito Sans"/>
              <a:sym typeface="Nunito Sans"/>
            </a:endParaRPr>
          </a:p>
          <a:p>
            <a:pPr marL="609585">
              <a:spcBef>
                <a:spcPts val="0"/>
              </a:spcBef>
              <a:spcAft>
                <a:spcPts val="0"/>
              </a:spcAft>
            </a:pPr>
            <a:endParaRPr sz="1467" dirty="0">
              <a:latin typeface="Nunito Sans"/>
              <a:ea typeface="Nunito Sans"/>
              <a:cs typeface="Nunito Sans"/>
              <a:sym typeface="Nunito Sans"/>
            </a:endParaRPr>
          </a:p>
          <a:p>
            <a:pPr>
              <a:spcBef>
                <a:spcPts val="0"/>
              </a:spcBef>
              <a:spcAft>
                <a:spcPts val="0"/>
              </a:spcAft>
            </a:pPr>
            <a:endParaRPr sz="1333" dirty="0">
              <a:latin typeface="Nunito Sans"/>
              <a:ea typeface="Nunito Sans"/>
              <a:cs typeface="Nunito Sans"/>
              <a:sym typeface="Nunito Sans"/>
            </a:endParaRPr>
          </a:p>
        </p:txBody>
      </p:sp>
      <p:pic>
        <p:nvPicPr>
          <p:cNvPr id="750" name="Google Shape;750;p81"/>
          <p:cNvPicPr preferRelativeResize="0"/>
          <p:nvPr/>
        </p:nvPicPr>
        <p:blipFill>
          <a:blip r:embed="rId3">
            <a:alphaModFix/>
          </a:blip>
          <a:stretch>
            <a:fillRect/>
          </a:stretch>
        </p:blipFill>
        <p:spPr>
          <a:xfrm>
            <a:off x="1444242" y="2588041"/>
            <a:ext cx="4771533" cy="3425533"/>
          </a:xfrm>
          <a:prstGeom prst="rect">
            <a:avLst/>
          </a:prstGeom>
          <a:noFill/>
          <a:ln w="9525" cap="flat" cmpd="sng">
            <a:solidFill>
              <a:srgbClr val="6816AC"/>
            </a:solidFill>
            <a:prstDash val="solid"/>
            <a:round/>
            <a:headEnd type="none" w="sm" len="sm"/>
            <a:tailEnd type="none" w="sm" len="sm"/>
          </a:ln>
        </p:spPr>
      </p:pic>
      <p:sp>
        <p:nvSpPr>
          <p:cNvPr id="751" name="Google Shape;751;p81"/>
          <p:cNvSpPr/>
          <p:nvPr/>
        </p:nvSpPr>
        <p:spPr>
          <a:xfrm>
            <a:off x="1412194" y="3962864"/>
            <a:ext cx="4757200" cy="944400"/>
          </a:xfrm>
          <a:prstGeom prst="rect">
            <a:avLst/>
          </a:prstGeom>
          <a:noFill/>
          <a:ln w="28575" cap="flat" cmpd="sng">
            <a:solidFill>
              <a:srgbClr val="6413B8"/>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752" name="Google Shape;752;p81"/>
          <p:cNvSpPr/>
          <p:nvPr/>
        </p:nvSpPr>
        <p:spPr>
          <a:xfrm>
            <a:off x="1438054" y="2588041"/>
            <a:ext cx="1340800" cy="328000"/>
          </a:xfrm>
          <a:prstGeom prst="rect">
            <a:avLst/>
          </a:prstGeom>
          <a:noFill/>
          <a:ln w="28575" cap="flat" cmpd="sng">
            <a:solidFill>
              <a:srgbClr val="6413B8"/>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82"/>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r>
              <a:rPr lang="en" dirty="0"/>
              <a:t>Dissemination</a:t>
            </a:r>
            <a:endParaRPr dirty="0"/>
          </a:p>
        </p:txBody>
      </p:sp>
      <p:grpSp>
        <p:nvGrpSpPr>
          <p:cNvPr id="758" name="Google Shape;758;p82"/>
          <p:cNvGrpSpPr/>
          <p:nvPr/>
        </p:nvGrpSpPr>
        <p:grpSpPr>
          <a:xfrm>
            <a:off x="7620069" y="2316508"/>
            <a:ext cx="1481079" cy="518717"/>
            <a:chOff x="1900218" y="996036"/>
            <a:chExt cx="1882407" cy="669600"/>
          </a:xfrm>
        </p:grpSpPr>
        <p:cxnSp>
          <p:nvCxnSpPr>
            <p:cNvPr id="759" name="Google Shape;759;p82"/>
            <p:cNvCxnSpPr/>
            <p:nvPr/>
          </p:nvCxnSpPr>
          <p:spPr>
            <a:xfrm>
              <a:off x="3438525" y="1309350"/>
              <a:ext cx="344100" cy="344100"/>
            </a:xfrm>
            <a:prstGeom prst="straightConnector1">
              <a:avLst/>
            </a:prstGeom>
            <a:noFill/>
            <a:ln w="19050" cap="flat" cmpd="sng">
              <a:solidFill>
                <a:srgbClr val="9225A5"/>
              </a:solidFill>
              <a:prstDash val="solid"/>
              <a:round/>
              <a:headEnd type="oval" w="med" len="med"/>
              <a:tailEnd type="none" w="sm" len="sm"/>
            </a:ln>
          </p:spPr>
        </p:cxnSp>
        <p:sp>
          <p:nvSpPr>
            <p:cNvPr id="760" name="Google Shape;760;p82"/>
            <p:cNvSpPr txBox="1"/>
            <p:nvPr/>
          </p:nvSpPr>
          <p:spPr>
            <a:xfrm>
              <a:off x="1900218" y="996036"/>
              <a:ext cx="1495200" cy="669600"/>
            </a:xfrm>
            <a:prstGeom prst="rect">
              <a:avLst/>
            </a:prstGeom>
            <a:noFill/>
            <a:ln>
              <a:noFill/>
            </a:ln>
          </p:spPr>
          <p:txBody>
            <a:bodyPr spcFirstLastPara="1" wrap="square" lIns="121900" tIns="121900" rIns="121900" bIns="121900" anchor="t" anchorCtr="0">
              <a:noAutofit/>
            </a:bodyPr>
            <a:lstStyle/>
            <a:p>
              <a:pPr algn="r">
                <a:lnSpc>
                  <a:spcPct val="115000"/>
                </a:lnSpc>
                <a:spcBef>
                  <a:spcPts val="0"/>
                </a:spcBef>
                <a:spcAft>
                  <a:spcPts val="0"/>
                </a:spcAft>
              </a:pPr>
              <a:r>
                <a:rPr lang="en" sz="1067">
                  <a:latin typeface="Roboto"/>
                  <a:ea typeface="Roboto"/>
                  <a:cs typeface="Roboto"/>
                  <a:sym typeface="Roboto"/>
                </a:rPr>
                <a:t>Dissemination</a:t>
              </a:r>
              <a:endParaRPr sz="1067" b="1">
                <a:latin typeface="Roboto"/>
                <a:ea typeface="Roboto"/>
                <a:cs typeface="Roboto"/>
                <a:sym typeface="Roboto"/>
              </a:endParaRPr>
            </a:p>
          </p:txBody>
        </p:sp>
      </p:grpSp>
      <p:grpSp>
        <p:nvGrpSpPr>
          <p:cNvPr id="761" name="Google Shape;761;p82"/>
          <p:cNvGrpSpPr/>
          <p:nvPr/>
        </p:nvGrpSpPr>
        <p:grpSpPr>
          <a:xfrm>
            <a:off x="7620069" y="3986892"/>
            <a:ext cx="1480153" cy="518717"/>
            <a:chOff x="1900218" y="3152297"/>
            <a:chExt cx="1881232" cy="669600"/>
          </a:xfrm>
        </p:grpSpPr>
        <p:cxnSp>
          <p:nvCxnSpPr>
            <p:cNvPr id="762" name="Google Shape;762;p82"/>
            <p:cNvCxnSpPr/>
            <p:nvPr/>
          </p:nvCxnSpPr>
          <p:spPr>
            <a:xfrm rot="10800000" flipH="1">
              <a:off x="3436150" y="3214625"/>
              <a:ext cx="345300" cy="342900"/>
            </a:xfrm>
            <a:prstGeom prst="straightConnector1">
              <a:avLst/>
            </a:prstGeom>
            <a:noFill/>
            <a:ln w="19050" cap="flat" cmpd="sng">
              <a:solidFill>
                <a:srgbClr val="551561"/>
              </a:solidFill>
              <a:prstDash val="solid"/>
              <a:round/>
              <a:headEnd type="oval" w="med" len="med"/>
              <a:tailEnd type="none" w="sm" len="sm"/>
            </a:ln>
          </p:spPr>
        </p:cxnSp>
        <p:sp>
          <p:nvSpPr>
            <p:cNvPr id="763" name="Google Shape;763;p82"/>
            <p:cNvSpPr txBox="1"/>
            <p:nvPr/>
          </p:nvSpPr>
          <p:spPr>
            <a:xfrm>
              <a:off x="1900218" y="3152297"/>
              <a:ext cx="1495200" cy="669600"/>
            </a:xfrm>
            <a:prstGeom prst="rect">
              <a:avLst/>
            </a:prstGeom>
            <a:noFill/>
            <a:ln>
              <a:noFill/>
            </a:ln>
          </p:spPr>
          <p:txBody>
            <a:bodyPr spcFirstLastPara="1" wrap="square" lIns="121900" tIns="121900" rIns="121900" bIns="121900" anchor="t" anchorCtr="0">
              <a:noAutofit/>
            </a:bodyPr>
            <a:lstStyle/>
            <a:p>
              <a:pPr algn="r">
                <a:lnSpc>
                  <a:spcPct val="115000"/>
                </a:lnSpc>
                <a:spcBef>
                  <a:spcPts val="0"/>
                </a:spcBef>
                <a:spcAft>
                  <a:spcPts val="0"/>
                </a:spcAft>
              </a:pPr>
              <a:r>
                <a:rPr lang="en" sz="1067" b="1">
                  <a:latin typeface="Roboto"/>
                  <a:ea typeface="Roboto"/>
                  <a:cs typeface="Roboto"/>
                  <a:sym typeface="Roboto"/>
                </a:rPr>
                <a:t>Processing</a:t>
              </a:r>
              <a:endParaRPr sz="1067" b="1">
                <a:latin typeface="Roboto"/>
                <a:ea typeface="Roboto"/>
                <a:cs typeface="Roboto"/>
                <a:sym typeface="Roboto"/>
              </a:endParaRPr>
            </a:p>
          </p:txBody>
        </p:sp>
      </p:grpSp>
      <p:sp>
        <p:nvSpPr>
          <p:cNvPr id="764" name="Google Shape;764;p82"/>
          <p:cNvSpPr/>
          <p:nvPr/>
        </p:nvSpPr>
        <p:spPr>
          <a:xfrm rot="-1777092" flipH="1">
            <a:off x="8664355" y="2382494"/>
            <a:ext cx="2109191" cy="2093143"/>
          </a:xfrm>
          <a:prstGeom prst="blockArc">
            <a:avLst>
              <a:gd name="adj1" fmla="val 14348563"/>
              <a:gd name="adj2" fmla="val 19872341"/>
              <a:gd name="adj3" fmla="val 9100"/>
            </a:avLst>
          </a:prstGeom>
          <a:solidFill>
            <a:srgbClr val="551561"/>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grpSp>
        <p:nvGrpSpPr>
          <p:cNvPr id="765" name="Google Shape;765;p82"/>
          <p:cNvGrpSpPr/>
          <p:nvPr/>
        </p:nvGrpSpPr>
        <p:grpSpPr>
          <a:xfrm>
            <a:off x="10329184" y="3986892"/>
            <a:ext cx="1471573" cy="518717"/>
            <a:chOff x="5343425" y="3152297"/>
            <a:chExt cx="1870327" cy="669600"/>
          </a:xfrm>
        </p:grpSpPr>
        <p:cxnSp>
          <p:nvCxnSpPr>
            <p:cNvPr id="766" name="Google Shape;766;p82"/>
            <p:cNvCxnSpPr/>
            <p:nvPr/>
          </p:nvCxnSpPr>
          <p:spPr>
            <a:xfrm rot="10800000">
              <a:off x="5343425" y="3214625"/>
              <a:ext cx="354900" cy="350100"/>
            </a:xfrm>
            <a:prstGeom prst="straightConnector1">
              <a:avLst/>
            </a:prstGeom>
            <a:noFill/>
            <a:ln w="19050" cap="flat" cmpd="sng">
              <a:solidFill>
                <a:srgbClr val="9225A5"/>
              </a:solidFill>
              <a:prstDash val="solid"/>
              <a:round/>
              <a:headEnd type="oval" w="med" len="med"/>
              <a:tailEnd type="none" w="sm" len="sm"/>
            </a:ln>
          </p:spPr>
        </p:cxnSp>
        <p:sp>
          <p:nvSpPr>
            <p:cNvPr id="767" name="Google Shape;767;p82"/>
            <p:cNvSpPr txBox="1"/>
            <p:nvPr/>
          </p:nvSpPr>
          <p:spPr>
            <a:xfrm>
              <a:off x="5718552" y="3152297"/>
              <a:ext cx="1495200" cy="669600"/>
            </a:xfrm>
            <a:prstGeom prst="rect">
              <a:avLst/>
            </a:prstGeom>
            <a:noFill/>
            <a:ln>
              <a:noFill/>
            </a:ln>
          </p:spPr>
          <p:txBody>
            <a:bodyPr spcFirstLastPara="1" wrap="square" lIns="121900" tIns="121900" rIns="121900" bIns="121900" anchor="t" anchorCtr="0">
              <a:noAutofit/>
            </a:bodyPr>
            <a:lstStyle/>
            <a:p>
              <a:pPr>
                <a:lnSpc>
                  <a:spcPct val="115000"/>
                </a:lnSpc>
                <a:spcBef>
                  <a:spcPts val="0"/>
                </a:spcBef>
                <a:spcAft>
                  <a:spcPts val="0"/>
                </a:spcAft>
              </a:pPr>
              <a:r>
                <a:rPr lang="en" sz="1067">
                  <a:latin typeface="Roboto"/>
                  <a:ea typeface="Roboto"/>
                  <a:cs typeface="Roboto"/>
                  <a:sym typeface="Roboto"/>
                </a:rPr>
                <a:t>Collection</a:t>
              </a:r>
              <a:endParaRPr sz="1067">
                <a:latin typeface="Roboto"/>
                <a:ea typeface="Roboto"/>
                <a:cs typeface="Roboto"/>
                <a:sym typeface="Roboto"/>
              </a:endParaRPr>
            </a:p>
            <a:p>
              <a:pPr>
                <a:lnSpc>
                  <a:spcPct val="115000"/>
                </a:lnSpc>
                <a:spcBef>
                  <a:spcPts val="0"/>
                </a:spcBef>
                <a:spcAft>
                  <a:spcPts val="0"/>
                </a:spcAft>
              </a:pPr>
              <a:endParaRPr sz="1067" b="1">
                <a:latin typeface="Roboto"/>
                <a:ea typeface="Roboto"/>
                <a:cs typeface="Roboto"/>
                <a:sym typeface="Roboto"/>
              </a:endParaRPr>
            </a:p>
          </p:txBody>
        </p:sp>
      </p:grpSp>
      <p:grpSp>
        <p:nvGrpSpPr>
          <p:cNvPr id="768" name="Google Shape;768;p82"/>
          <p:cNvGrpSpPr/>
          <p:nvPr/>
        </p:nvGrpSpPr>
        <p:grpSpPr>
          <a:xfrm>
            <a:off x="10330247" y="2316508"/>
            <a:ext cx="1470511" cy="518717"/>
            <a:chOff x="5344775" y="996036"/>
            <a:chExt cx="1868977" cy="669600"/>
          </a:xfrm>
        </p:grpSpPr>
        <p:cxnSp>
          <p:nvCxnSpPr>
            <p:cNvPr id="769" name="Google Shape;769;p82"/>
            <p:cNvCxnSpPr/>
            <p:nvPr/>
          </p:nvCxnSpPr>
          <p:spPr>
            <a:xfrm flipH="1">
              <a:off x="5344775" y="1314450"/>
              <a:ext cx="336900" cy="339000"/>
            </a:xfrm>
            <a:prstGeom prst="straightConnector1">
              <a:avLst/>
            </a:prstGeom>
            <a:noFill/>
            <a:ln w="19050" cap="flat" cmpd="sng">
              <a:solidFill>
                <a:srgbClr val="551561"/>
              </a:solidFill>
              <a:prstDash val="solid"/>
              <a:round/>
              <a:headEnd type="oval" w="med" len="med"/>
              <a:tailEnd type="none" w="sm" len="sm"/>
            </a:ln>
          </p:spPr>
        </p:cxnSp>
        <p:sp>
          <p:nvSpPr>
            <p:cNvPr id="770" name="Google Shape;770;p82"/>
            <p:cNvSpPr txBox="1"/>
            <p:nvPr/>
          </p:nvSpPr>
          <p:spPr>
            <a:xfrm>
              <a:off x="5718552" y="996036"/>
              <a:ext cx="1495200" cy="669600"/>
            </a:xfrm>
            <a:prstGeom prst="rect">
              <a:avLst/>
            </a:prstGeom>
            <a:noFill/>
            <a:ln>
              <a:noFill/>
            </a:ln>
          </p:spPr>
          <p:txBody>
            <a:bodyPr spcFirstLastPara="1" wrap="square" lIns="121900" tIns="121900" rIns="121900" bIns="121900" anchor="t" anchorCtr="0">
              <a:noAutofit/>
            </a:bodyPr>
            <a:lstStyle/>
            <a:p>
              <a:pPr>
                <a:lnSpc>
                  <a:spcPct val="115000"/>
                </a:lnSpc>
                <a:spcBef>
                  <a:spcPts val="0"/>
                </a:spcBef>
                <a:spcAft>
                  <a:spcPts val="0"/>
                </a:spcAft>
              </a:pPr>
              <a:r>
                <a:rPr lang="en" sz="1067">
                  <a:latin typeface="Roboto"/>
                  <a:ea typeface="Roboto"/>
                  <a:cs typeface="Roboto"/>
                  <a:sym typeface="Roboto"/>
                </a:rPr>
                <a:t>Direction</a:t>
              </a:r>
              <a:endParaRPr sz="1067" b="1">
                <a:latin typeface="Roboto"/>
                <a:ea typeface="Roboto"/>
                <a:cs typeface="Roboto"/>
                <a:sym typeface="Roboto"/>
              </a:endParaRPr>
            </a:p>
          </p:txBody>
        </p:sp>
      </p:grpSp>
      <p:sp>
        <p:nvSpPr>
          <p:cNvPr id="771" name="Google Shape;771;p82"/>
          <p:cNvSpPr/>
          <p:nvPr/>
        </p:nvSpPr>
        <p:spPr>
          <a:xfrm rot="1777092">
            <a:off x="8662522" y="2382494"/>
            <a:ext cx="2109191" cy="2093143"/>
          </a:xfrm>
          <a:prstGeom prst="blockArc">
            <a:avLst>
              <a:gd name="adj1" fmla="val 14545937"/>
              <a:gd name="adj2" fmla="val 19902139"/>
              <a:gd name="adj3" fmla="val 9115"/>
            </a:avLst>
          </a:prstGeom>
          <a:solidFill>
            <a:srgbClr val="FFFFFF"/>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sp>
        <p:nvSpPr>
          <p:cNvPr id="772" name="Google Shape;772;p82"/>
          <p:cNvSpPr/>
          <p:nvPr/>
        </p:nvSpPr>
        <p:spPr>
          <a:xfrm rot="9024042">
            <a:off x="8657823" y="2382141"/>
            <a:ext cx="2108796" cy="2092393"/>
          </a:xfrm>
          <a:prstGeom prst="blockArc">
            <a:avLst>
              <a:gd name="adj1" fmla="val 18041678"/>
              <a:gd name="adj2" fmla="val 1798478"/>
              <a:gd name="adj3" fmla="val 9595"/>
            </a:avLst>
          </a:prstGeom>
          <a:solidFill>
            <a:srgbClr val="FFFFFF"/>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sp>
        <p:nvSpPr>
          <p:cNvPr id="773" name="Google Shape;773;p82"/>
          <p:cNvSpPr/>
          <p:nvPr/>
        </p:nvSpPr>
        <p:spPr>
          <a:xfrm rot="-9024042" flipH="1">
            <a:off x="8664011" y="2382722"/>
            <a:ext cx="2108796" cy="2092393"/>
          </a:xfrm>
          <a:prstGeom prst="blockArc">
            <a:avLst>
              <a:gd name="adj1" fmla="val 17967225"/>
              <a:gd name="adj2" fmla="val 1529547"/>
              <a:gd name="adj3" fmla="val 9279"/>
            </a:avLst>
          </a:prstGeom>
          <a:solidFill>
            <a:srgbClr val="FFFFFF"/>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sp>
        <p:nvSpPr>
          <p:cNvPr id="774" name="Google Shape;774;p82"/>
          <p:cNvSpPr/>
          <p:nvPr/>
        </p:nvSpPr>
        <p:spPr>
          <a:xfrm rot="8127446">
            <a:off x="8617482" y="3292801"/>
            <a:ext cx="283417" cy="283417"/>
          </a:xfrm>
          <a:prstGeom prst="rtTriangle">
            <a:avLst/>
          </a:prstGeom>
          <a:solidFill>
            <a:srgbClr val="FFFFFF"/>
          </a:solidFill>
          <a:ln w="9525" cap="flat" cmpd="sng">
            <a:solidFill>
              <a:srgbClr val="7F209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775" name="Google Shape;775;p82"/>
          <p:cNvSpPr/>
          <p:nvPr/>
        </p:nvSpPr>
        <p:spPr>
          <a:xfrm rot="-2672554">
            <a:off x="10531380" y="3287253"/>
            <a:ext cx="283417" cy="283417"/>
          </a:xfrm>
          <a:prstGeom prst="rtTriangle">
            <a:avLst/>
          </a:prstGeom>
          <a:solidFill>
            <a:srgbClr val="FFFFFF"/>
          </a:solidFill>
          <a:ln w="9525" cap="flat" cmpd="sng">
            <a:solidFill>
              <a:srgbClr val="7F209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776" name="Google Shape;776;p82"/>
          <p:cNvSpPr/>
          <p:nvPr/>
        </p:nvSpPr>
        <p:spPr>
          <a:xfrm rot="2672554">
            <a:off x="9574154" y="4226676"/>
            <a:ext cx="283417" cy="283417"/>
          </a:xfrm>
          <a:prstGeom prst="rtTriangle">
            <a:avLst/>
          </a:prstGeom>
          <a:solidFill>
            <a:srgbClr val="FFFFFF"/>
          </a:solidFill>
          <a:ln w="9525" cap="flat" cmpd="sng">
            <a:solidFill>
              <a:srgbClr val="7F209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777" name="Google Shape;777;p82"/>
          <p:cNvSpPr/>
          <p:nvPr/>
        </p:nvSpPr>
        <p:spPr>
          <a:xfrm rot="-8127446">
            <a:off x="9574700" y="2339989"/>
            <a:ext cx="283417" cy="283417"/>
          </a:xfrm>
          <a:prstGeom prst="rtTriangle">
            <a:avLst/>
          </a:prstGeom>
          <a:solidFill>
            <a:srgbClr val="9225A5"/>
          </a:solidFill>
          <a:ln>
            <a:noFill/>
          </a:ln>
        </p:spPr>
        <p:txBody>
          <a:bodyPr spcFirstLastPara="1" wrap="square" lIns="121900" tIns="121900" rIns="121900" bIns="121900" anchor="ctr" anchorCtr="0">
            <a:noAutofit/>
          </a:bodyPr>
          <a:lstStyle/>
          <a:p>
            <a:pPr>
              <a:spcBef>
                <a:spcPts val="0"/>
              </a:spcBef>
              <a:spcAft>
                <a:spcPts val="0"/>
              </a:spcAft>
            </a:pPr>
            <a:endParaRPr sz="3200"/>
          </a:p>
        </p:txBody>
      </p:sp>
      <p:sp>
        <p:nvSpPr>
          <p:cNvPr id="778" name="Google Shape;778;p82"/>
          <p:cNvSpPr txBox="1"/>
          <p:nvPr/>
        </p:nvSpPr>
        <p:spPr>
          <a:xfrm>
            <a:off x="276904" y="1409030"/>
            <a:ext cx="7353994" cy="4678163"/>
          </a:xfrm>
          <a:prstGeom prst="rect">
            <a:avLst/>
          </a:prstGeom>
          <a:noFill/>
          <a:ln>
            <a:noFill/>
          </a:ln>
        </p:spPr>
        <p:txBody>
          <a:bodyPr spcFirstLastPara="1" wrap="square" lIns="121900" tIns="121900" rIns="121900" bIns="121900" anchor="t" anchorCtr="0">
            <a:spAutoFit/>
          </a:bodyPr>
          <a:lstStyle/>
          <a:p>
            <a:pPr marL="609585" indent="-380990">
              <a:spcBef>
                <a:spcPts val="0"/>
              </a:spcBef>
              <a:spcAft>
                <a:spcPts val="0"/>
              </a:spcAft>
              <a:buClr>
                <a:srgbClr val="092C74"/>
              </a:buClr>
              <a:buSzPts val="900"/>
              <a:buFont typeface="Nunito Sans"/>
              <a:buChar char="●"/>
            </a:pPr>
            <a:r>
              <a:rPr lang="en" dirty="0">
                <a:latin typeface="+mn-lt"/>
                <a:ea typeface="Nunito Sans"/>
                <a:cs typeface="Nunito Sans"/>
                <a:sym typeface="Nunito Sans"/>
              </a:rPr>
              <a:t>Deliver to stakeholders</a:t>
            </a:r>
            <a:endParaRPr dirty="0">
              <a:latin typeface="+mn-lt"/>
              <a:ea typeface="Nunito Sans"/>
              <a:cs typeface="Nunito Sans"/>
              <a:sym typeface="Nunito Sans"/>
            </a:endParaRPr>
          </a:p>
          <a:p>
            <a:pPr marL="609585">
              <a:spcBef>
                <a:spcPts val="0"/>
              </a:spcBef>
              <a:spcAft>
                <a:spcPts val="0"/>
              </a:spcAft>
            </a:pPr>
            <a:endParaRPr dirty="0">
              <a:latin typeface="+mn-lt"/>
              <a:ea typeface="Nunito Sans"/>
              <a:cs typeface="Nunito Sans"/>
              <a:sym typeface="Nunito Sans"/>
            </a:endParaRPr>
          </a:p>
          <a:p>
            <a:pPr marL="609585" indent="-380990">
              <a:spcBef>
                <a:spcPts val="0"/>
              </a:spcBef>
              <a:spcAft>
                <a:spcPts val="0"/>
              </a:spcAft>
              <a:buClr>
                <a:srgbClr val="092C74"/>
              </a:buClr>
              <a:buSzPts val="900"/>
              <a:buFont typeface="Nunito Sans"/>
              <a:buChar char="●"/>
            </a:pPr>
            <a:r>
              <a:rPr lang="en" dirty="0">
                <a:latin typeface="+mn-lt"/>
                <a:ea typeface="Nunito Sans"/>
                <a:cs typeface="Nunito Sans"/>
                <a:sym typeface="Nunito Sans"/>
              </a:rPr>
              <a:t>SOC deliverable may be an alert, with documented reasoning, context, and potential responses.</a:t>
            </a:r>
            <a:br>
              <a:rPr lang="en" dirty="0">
                <a:latin typeface="+mn-lt"/>
                <a:ea typeface="Nunito Sans"/>
                <a:cs typeface="Nunito Sans"/>
                <a:sym typeface="Nunito Sans"/>
              </a:rPr>
            </a:br>
            <a:endParaRPr dirty="0">
              <a:latin typeface="+mn-lt"/>
              <a:ea typeface="Nunito Sans"/>
              <a:cs typeface="Nunito Sans"/>
              <a:sym typeface="Nunito Sans"/>
            </a:endParaRPr>
          </a:p>
          <a:p>
            <a:pPr marL="609585" indent="-380990">
              <a:spcBef>
                <a:spcPts val="0"/>
              </a:spcBef>
              <a:spcAft>
                <a:spcPts val="0"/>
              </a:spcAft>
              <a:buClr>
                <a:srgbClr val="092C74"/>
              </a:buClr>
              <a:buSzPts val="900"/>
              <a:buFont typeface="Nunito Sans"/>
              <a:buChar char="●"/>
            </a:pPr>
            <a:r>
              <a:rPr lang="en" dirty="0">
                <a:latin typeface="+mn-lt"/>
                <a:ea typeface="Nunito Sans"/>
                <a:cs typeface="Nunito Sans"/>
                <a:sym typeface="Nunito Sans"/>
              </a:rPr>
              <a:t>Management or the CTI team may want to record the content to see what ATT&amp;CK ID is covered or log source(s) used. </a:t>
            </a:r>
            <a:br>
              <a:rPr lang="en" dirty="0">
                <a:latin typeface="+mn-lt"/>
                <a:ea typeface="Nunito Sans"/>
                <a:cs typeface="Nunito Sans"/>
                <a:sym typeface="Nunito Sans"/>
              </a:rPr>
            </a:br>
            <a:endParaRPr dirty="0">
              <a:latin typeface="+mn-lt"/>
              <a:ea typeface="Nunito Sans"/>
              <a:cs typeface="Nunito Sans"/>
              <a:sym typeface="Nunito Sans"/>
            </a:endParaRPr>
          </a:p>
          <a:p>
            <a:pPr marL="609585" indent="-380990">
              <a:spcBef>
                <a:spcPts val="0"/>
              </a:spcBef>
              <a:spcAft>
                <a:spcPts val="0"/>
              </a:spcAft>
              <a:buClr>
                <a:srgbClr val="092C74"/>
              </a:buClr>
              <a:buSzPts val="900"/>
              <a:buFont typeface="Nunito Sans"/>
              <a:buChar char="●"/>
            </a:pPr>
            <a:r>
              <a:rPr lang="en" dirty="0">
                <a:latin typeface="+mn-lt"/>
                <a:ea typeface="Nunito Sans"/>
                <a:cs typeface="Nunito Sans"/>
                <a:sym typeface="Nunito Sans"/>
              </a:rPr>
              <a:t>Distribute to the Red Team for alert and bypass alert testing.</a:t>
            </a:r>
            <a:endParaRPr dirty="0">
              <a:latin typeface="+mn-lt"/>
              <a:ea typeface="Nunito Sans"/>
              <a:cs typeface="Nunito Sans"/>
              <a:sym typeface="Nunito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83"/>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r>
              <a:rPr lang="en" dirty="0"/>
              <a:t>Dissemination: Structure</a:t>
            </a:r>
            <a:endParaRPr dirty="0"/>
          </a:p>
        </p:txBody>
      </p:sp>
      <p:grpSp>
        <p:nvGrpSpPr>
          <p:cNvPr id="784" name="Google Shape;784;p83"/>
          <p:cNvGrpSpPr/>
          <p:nvPr/>
        </p:nvGrpSpPr>
        <p:grpSpPr>
          <a:xfrm>
            <a:off x="7620069" y="2316508"/>
            <a:ext cx="1481079" cy="518717"/>
            <a:chOff x="1900218" y="996036"/>
            <a:chExt cx="1882407" cy="669600"/>
          </a:xfrm>
        </p:grpSpPr>
        <p:cxnSp>
          <p:nvCxnSpPr>
            <p:cNvPr id="785" name="Google Shape;785;p83"/>
            <p:cNvCxnSpPr/>
            <p:nvPr/>
          </p:nvCxnSpPr>
          <p:spPr>
            <a:xfrm>
              <a:off x="3438525" y="1309350"/>
              <a:ext cx="344100" cy="344100"/>
            </a:xfrm>
            <a:prstGeom prst="straightConnector1">
              <a:avLst/>
            </a:prstGeom>
            <a:noFill/>
            <a:ln w="19050" cap="flat" cmpd="sng">
              <a:solidFill>
                <a:srgbClr val="9225A5"/>
              </a:solidFill>
              <a:prstDash val="solid"/>
              <a:round/>
              <a:headEnd type="oval" w="med" len="med"/>
              <a:tailEnd type="none" w="sm" len="sm"/>
            </a:ln>
          </p:spPr>
        </p:cxnSp>
        <p:sp>
          <p:nvSpPr>
            <p:cNvPr id="786" name="Google Shape;786;p83"/>
            <p:cNvSpPr txBox="1"/>
            <p:nvPr/>
          </p:nvSpPr>
          <p:spPr>
            <a:xfrm>
              <a:off x="1900218" y="996036"/>
              <a:ext cx="1495200" cy="669600"/>
            </a:xfrm>
            <a:prstGeom prst="rect">
              <a:avLst/>
            </a:prstGeom>
            <a:noFill/>
            <a:ln>
              <a:noFill/>
            </a:ln>
          </p:spPr>
          <p:txBody>
            <a:bodyPr spcFirstLastPara="1" wrap="square" lIns="121900" tIns="121900" rIns="121900" bIns="121900" anchor="t" anchorCtr="0">
              <a:noAutofit/>
            </a:bodyPr>
            <a:lstStyle/>
            <a:p>
              <a:pPr algn="r">
                <a:lnSpc>
                  <a:spcPct val="115000"/>
                </a:lnSpc>
                <a:spcBef>
                  <a:spcPts val="0"/>
                </a:spcBef>
                <a:spcAft>
                  <a:spcPts val="0"/>
                </a:spcAft>
              </a:pPr>
              <a:r>
                <a:rPr lang="en" sz="1067">
                  <a:latin typeface="Roboto"/>
                  <a:ea typeface="Roboto"/>
                  <a:cs typeface="Roboto"/>
                  <a:sym typeface="Roboto"/>
                </a:rPr>
                <a:t>Dissemination</a:t>
              </a:r>
              <a:endParaRPr sz="1067" b="1">
                <a:latin typeface="Roboto"/>
                <a:ea typeface="Roboto"/>
                <a:cs typeface="Roboto"/>
                <a:sym typeface="Roboto"/>
              </a:endParaRPr>
            </a:p>
          </p:txBody>
        </p:sp>
      </p:grpSp>
      <p:grpSp>
        <p:nvGrpSpPr>
          <p:cNvPr id="787" name="Google Shape;787;p83"/>
          <p:cNvGrpSpPr/>
          <p:nvPr/>
        </p:nvGrpSpPr>
        <p:grpSpPr>
          <a:xfrm>
            <a:off x="7620069" y="3986892"/>
            <a:ext cx="1480153" cy="518717"/>
            <a:chOff x="1900218" y="3152297"/>
            <a:chExt cx="1881232" cy="669600"/>
          </a:xfrm>
        </p:grpSpPr>
        <p:cxnSp>
          <p:nvCxnSpPr>
            <p:cNvPr id="788" name="Google Shape;788;p83"/>
            <p:cNvCxnSpPr/>
            <p:nvPr/>
          </p:nvCxnSpPr>
          <p:spPr>
            <a:xfrm rot="10800000" flipH="1">
              <a:off x="3436150" y="3214625"/>
              <a:ext cx="345300" cy="342900"/>
            </a:xfrm>
            <a:prstGeom prst="straightConnector1">
              <a:avLst/>
            </a:prstGeom>
            <a:noFill/>
            <a:ln w="19050" cap="flat" cmpd="sng">
              <a:solidFill>
                <a:srgbClr val="551561"/>
              </a:solidFill>
              <a:prstDash val="solid"/>
              <a:round/>
              <a:headEnd type="oval" w="med" len="med"/>
              <a:tailEnd type="none" w="sm" len="sm"/>
            </a:ln>
          </p:spPr>
        </p:cxnSp>
        <p:sp>
          <p:nvSpPr>
            <p:cNvPr id="789" name="Google Shape;789;p83"/>
            <p:cNvSpPr txBox="1"/>
            <p:nvPr/>
          </p:nvSpPr>
          <p:spPr>
            <a:xfrm>
              <a:off x="1900218" y="3152297"/>
              <a:ext cx="1495200" cy="669600"/>
            </a:xfrm>
            <a:prstGeom prst="rect">
              <a:avLst/>
            </a:prstGeom>
            <a:noFill/>
            <a:ln>
              <a:noFill/>
            </a:ln>
          </p:spPr>
          <p:txBody>
            <a:bodyPr spcFirstLastPara="1" wrap="square" lIns="121900" tIns="121900" rIns="121900" bIns="121900" anchor="t" anchorCtr="0">
              <a:noAutofit/>
            </a:bodyPr>
            <a:lstStyle/>
            <a:p>
              <a:pPr algn="r">
                <a:lnSpc>
                  <a:spcPct val="115000"/>
                </a:lnSpc>
                <a:spcBef>
                  <a:spcPts val="0"/>
                </a:spcBef>
                <a:spcAft>
                  <a:spcPts val="0"/>
                </a:spcAft>
              </a:pPr>
              <a:r>
                <a:rPr lang="en" sz="1067" b="1">
                  <a:latin typeface="Roboto"/>
                  <a:ea typeface="Roboto"/>
                  <a:cs typeface="Roboto"/>
                  <a:sym typeface="Roboto"/>
                </a:rPr>
                <a:t>Processing</a:t>
              </a:r>
              <a:endParaRPr sz="1067" b="1">
                <a:latin typeface="Roboto"/>
                <a:ea typeface="Roboto"/>
                <a:cs typeface="Roboto"/>
                <a:sym typeface="Roboto"/>
              </a:endParaRPr>
            </a:p>
          </p:txBody>
        </p:sp>
      </p:grpSp>
      <p:sp>
        <p:nvSpPr>
          <p:cNvPr id="790" name="Google Shape;790;p83"/>
          <p:cNvSpPr/>
          <p:nvPr/>
        </p:nvSpPr>
        <p:spPr>
          <a:xfrm rot="-1777092" flipH="1">
            <a:off x="8664355" y="2382494"/>
            <a:ext cx="2109191" cy="2093143"/>
          </a:xfrm>
          <a:prstGeom prst="blockArc">
            <a:avLst>
              <a:gd name="adj1" fmla="val 14348563"/>
              <a:gd name="adj2" fmla="val 19872341"/>
              <a:gd name="adj3" fmla="val 9100"/>
            </a:avLst>
          </a:prstGeom>
          <a:solidFill>
            <a:srgbClr val="551561"/>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grpSp>
        <p:nvGrpSpPr>
          <p:cNvPr id="791" name="Google Shape;791;p83"/>
          <p:cNvGrpSpPr/>
          <p:nvPr/>
        </p:nvGrpSpPr>
        <p:grpSpPr>
          <a:xfrm>
            <a:off x="10329184" y="3986892"/>
            <a:ext cx="1471573" cy="518717"/>
            <a:chOff x="5343425" y="3152297"/>
            <a:chExt cx="1870327" cy="669600"/>
          </a:xfrm>
        </p:grpSpPr>
        <p:cxnSp>
          <p:nvCxnSpPr>
            <p:cNvPr id="792" name="Google Shape;792;p83"/>
            <p:cNvCxnSpPr/>
            <p:nvPr/>
          </p:nvCxnSpPr>
          <p:spPr>
            <a:xfrm rot="10800000">
              <a:off x="5343425" y="3214625"/>
              <a:ext cx="354900" cy="350100"/>
            </a:xfrm>
            <a:prstGeom prst="straightConnector1">
              <a:avLst/>
            </a:prstGeom>
            <a:noFill/>
            <a:ln w="19050" cap="flat" cmpd="sng">
              <a:solidFill>
                <a:srgbClr val="9225A5"/>
              </a:solidFill>
              <a:prstDash val="solid"/>
              <a:round/>
              <a:headEnd type="oval" w="med" len="med"/>
              <a:tailEnd type="none" w="sm" len="sm"/>
            </a:ln>
          </p:spPr>
        </p:cxnSp>
        <p:sp>
          <p:nvSpPr>
            <p:cNvPr id="793" name="Google Shape;793;p83"/>
            <p:cNvSpPr txBox="1"/>
            <p:nvPr/>
          </p:nvSpPr>
          <p:spPr>
            <a:xfrm>
              <a:off x="5718552" y="3152297"/>
              <a:ext cx="1495200" cy="669600"/>
            </a:xfrm>
            <a:prstGeom prst="rect">
              <a:avLst/>
            </a:prstGeom>
            <a:noFill/>
            <a:ln>
              <a:noFill/>
            </a:ln>
          </p:spPr>
          <p:txBody>
            <a:bodyPr spcFirstLastPara="1" wrap="square" lIns="121900" tIns="121900" rIns="121900" bIns="121900" anchor="t" anchorCtr="0">
              <a:noAutofit/>
            </a:bodyPr>
            <a:lstStyle/>
            <a:p>
              <a:pPr>
                <a:lnSpc>
                  <a:spcPct val="115000"/>
                </a:lnSpc>
                <a:spcBef>
                  <a:spcPts val="0"/>
                </a:spcBef>
                <a:spcAft>
                  <a:spcPts val="0"/>
                </a:spcAft>
              </a:pPr>
              <a:r>
                <a:rPr lang="en" sz="1067">
                  <a:latin typeface="Roboto"/>
                  <a:ea typeface="Roboto"/>
                  <a:cs typeface="Roboto"/>
                  <a:sym typeface="Roboto"/>
                </a:rPr>
                <a:t>Collection</a:t>
              </a:r>
              <a:endParaRPr sz="1067">
                <a:latin typeface="Roboto"/>
                <a:ea typeface="Roboto"/>
                <a:cs typeface="Roboto"/>
                <a:sym typeface="Roboto"/>
              </a:endParaRPr>
            </a:p>
            <a:p>
              <a:pPr>
                <a:lnSpc>
                  <a:spcPct val="115000"/>
                </a:lnSpc>
                <a:spcBef>
                  <a:spcPts val="0"/>
                </a:spcBef>
                <a:spcAft>
                  <a:spcPts val="0"/>
                </a:spcAft>
              </a:pPr>
              <a:endParaRPr sz="1067" b="1">
                <a:latin typeface="Roboto"/>
                <a:ea typeface="Roboto"/>
                <a:cs typeface="Roboto"/>
                <a:sym typeface="Roboto"/>
              </a:endParaRPr>
            </a:p>
          </p:txBody>
        </p:sp>
      </p:grpSp>
      <p:grpSp>
        <p:nvGrpSpPr>
          <p:cNvPr id="794" name="Google Shape;794;p83"/>
          <p:cNvGrpSpPr/>
          <p:nvPr/>
        </p:nvGrpSpPr>
        <p:grpSpPr>
          <a:xfrm>
            <a:off x="10330247" y="2316508"/>
            <a:ext cx="1470511" cy="518717"/>
            <a:chOff x="5344775" y="996036"/>
            <a:chExt cx="1868977" cy="669600"/>
          </a:xfrm>
        </p:grpSpPr>
        <p:cxnSp>
          <p:nvCxnSpPr>
            <p:cNvPr id="795" name="Google Shape;795;p83"/>
            <p:cNvCxnSpPr/>
            <p:nvPr/>
          </p:nvCxnSpPr>
          <p:spPr>
            <a:xfrm flipH="1">
              <a:off x="5344775" y="1314450"/>
              <a:ext cx="336900" cy="339000"/>
            </a:xfrm>
            <a:prstGeom prst="straightConnector1">
              <a:avLst/>
            </a:prstGeom>
            <a:noFill/>
            <a:ln w="19050" cap="flat" cmpd="sng">
              <a:solidFill>
                <a:srgbClr val="551561"/>
              </a:solidFill>
              <a:prstDash val="solid"/>
              <a:round/>
              <a:headEnd type="oval" w="med" len="med"/>
              <a:tailEnd type="none" w="sm" len="sm"/>
            </a:ln>
          </p:spPr>
        </p:cxnSp>
        <p:sp>
          <p:nvSpPr>
            <p:cNvPr id="796" name="Google Shape;796;p83"/>
            <p:cNvSpPr txBox="1"/>
            <p:nvPr/>
          </p:nvSpPr>
          <p:spPr>
            <a:xfrm>
              <a:off x="5718552" y="996036"/>
              <a:ext cx="1495200" cy="669600"/>
            </a:xfrm>
            <a:prstGeom prst="rect">
              <a:avLst/>
            </a:prstGeom>
            <a:noFill/>
            <a:ln>
              <a:noFill/>
            </a:ln>
          </p:spPr>
          <p:txBody>
            <a:bodyPr spcFirstLastPara="1" wrap="square" lIns="121900" tIns="121900" rIns="121900" bIns="121900" anchor="t" anchorCtr="0">
              <a:noAutofit/>
            </a:bodyPr>
            <a:lstStyle/>
            <a:p>
              <a:pPr>
                <a:lnSpc>
                  <a:spcPct val="115000"/>
                </a:lnSpc>
                <a:spcBef>
                  <a:spcPts val="0"/>
                </a:spcBef>
                <a:spcAft>
                  <a:spcPts val="0"/>
                </a:spcAft>
              </a:pPr>
              <a:r>
                <a:rPr lang="en" sz="1067">
                  <a:latin typeface="Roboto"/>
                  <a:ea typeface="Roboto"/>
                  <a:cs typeface="Roboto"/>
                  <a:sym typeface="Roboto"/>
                </a:rPr>
                <a:t>Direction</a:t>
              </a:r>
              <a:endParaRPr sz="1067" b="1">
                <a:latin typeface="Roboto"/>
                <a:ea typeface="Roboto"/>
                <a:cs typeface="Roboto"/>
                <a:sym typeface="Roboto"/>
              </a:endParaRPr>
            </a:p>
          </p:txBody>
        </p:sp>
      </p:grpSp>
      <p:sp>
        <p:nvSpPr>
          <p:cNvPr id="797" name="Google Shape;797;p83"/>
          <p:cNvSpPr/>
          <p:nvPr/>
        </p:nvSpPr>
        <p:spPr>
          <a:xfrm rot="1777092">
            <a:off x="8662522" y="2382494"/>
            <a:ext cx="2109191" cy="2093143"/>
          </a:xfrm>
          <a:prstGeom prst="blockArc">
            <a:avLst>
              <a:gd name="adj1" fmla="val 14545937"/>
              <a:gd name="adj2" fmla="val 19902139"/>
              <a:gd name="adj3" fmla="val 9115"/>
            </a:avLst>
          </a:prstGeom>
          <a:solidFill>
            <a:srgbClr val="FFFFFF"/>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sp>
        <p:nvSpPr>
          <p:cNvPr id="798" name="Google Shape;798;p83"/>
          <p:cNvSpPr/>
          <p:nvPr/>
        </p:nvSpPr>
        <p:spPr>
          <a:xfrm rot="9024042">
            <a:off x="8657823" y="2382141"/>
            <a:ext cx="2108796" cy="2092393"/>
          </a:xfrm>
          <a:prstGeom prst="blockArc">
            <a:avLst>
              <a:gd name="adj1" fmla="val 18041678"/>
              <a:gd name="adj2" fmla="val 1798478"/>
              <a:gd name="adj3" fmla="val 9595"/>
            </a:avLst>
          </a:prstGeom>
          <a:solidFill>
            <a:srgbClr val="FFFFFF"/>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sp>
        <p:nvSpPr>
          <p:cNvPr id="799" name="Google Shape;799;p83"/>
          <p:cNvSpPr/>
          <p:nvPr/>
        </p:nvSpPr>
        <p:spPr>
          <a:xfrm rot="-9024042" flipH="1">
            <a:off x="8664011" y="2382722"/>
            <a:ext cx="2108796" cy="2092393"/>
          </a:xfrm>
          <a:prstGeom prst="blockArc">
            <a:avLst>
              <a:gd name="adj1" fmla="val 17967225"/>
              <a:gd name="adj2" fmla="val 1529547"/>
              <a:gd name="adj3" fmla="val 9279"/>
            </a:avLst>
          </a:prstGeom>
          <a:solidFill>
            <a:srgbClr val="FFFFFF"/>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sp>
        <p:nvSpPr>
          <p:cNvPr id="800" name="Google Shape;800;p83"/>
          <p:cNvSpPr/>
          <p:nvPr/>
        </p:nvSpPr>
        <p:spPr>
          <a:xfrm rot="8127446">
            <a:off x="8617482" y="3292801"/>
            <a:ext cx="283417" cy="283417"/>
          </a:xfrm>
          <a:prstGeom prst="rtTriangle">
            <a:avLst/>
          </a:prstGeom>
          <a:solidFill>
            <a:srgbClr val="FFFFFF"/>
          </a:solidFill>
          <a:ln w="9525" cap="flat" cmpd="sng">
            <a:solidFill>
              <a:srgbClr val="7F209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801" name="Google Shape;801;p83"/>
          <p:cNvSpPr/>
          <p:nvPr/>
        </p:nvSpPr>
        <p:spPr>
          <a:xfrm rot="-2672554">
            <a:off x="10531380" y="3287253"/>
            <a:ext cx="283417" cy="283417"/>
          </a:xfrm>
          <a:prstGeom prst="rtTriangle">
            <a:avLst/>
          </a:prstGeom>
          <a:solidFill>
            <a:srgbClr val="FFFFFF"/>
          </a:solidFill>
          <a:ln w="9525" cap="flat" cmpd="sng">
            <a:solidFill>
              <a:srgbClr val="7F209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802" name="Google Shape;802;p83"/>
          <p:cNvSpPr/>
          <p:nvPr/>
        </p:nvSpPr>
        <p:spPr>
          <a:xfrm rot="2672554">
            <a:off x="9574154" y="4226676"/>
            <a:ext cx="283417" cy="283417"/>
          </a:xfrm>
          <a:prstGeom prst="rtTriangle">
            <a:avLst/>
          </a:prstGeom>
          <a:solidFill>
            <a:srgbClr val="FFFFFF"/>
          </a:solidFill>
          <a:ln w="9525" cap="flat" cmpd="sng">
            <a:solidFill>
              <a:srgbClr val="7F209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sz="3200"/>
          </a:p>
        </p:txBody>
      </p:sp>
      <p:sp>
        <p:nvSpPr>
          <p:cNvPr id="803" name="Google Shape;803;p83"/>
          <p:cNvSpPr/>
          <p:nvPr/>
        </p:nvSpPr>
        <p:spPr>
          <a:xfrm rot="-8127446">
            <a:off x="9574700" y="2339989"/>
            <a:ext cx="283417" cy="283417"/>
          </a:xfrm>
          <a:prstGeom prst="rtTriangle">
            <a:avLst/>
          </a:prstGeom>
          <a:solidFill>
            <a:srgbClr val="9225A5"/>
          </a:solidFill>
          <a:ln>
            <a:noFill/>
          </a:ln>
        </p:spPr>
        <p:txBody>
          <a:bodyPr spcFirstLastPara="1" wrap="square" lIns="121900" tIns="121900" rIns="121900" bIns="121900" anchor="ctr" anchorCtr="0">
            <a:noAutofit/>
          </a:bodyPr>
          <a:lstStyle/>
          <a:p>
            <a:pPr>
              <a:spcBef>
                <a:spcPts val="0"/>
              </a:spcBef>
              <a:spcAft>
                <a:spcPts val="0"/>
              </a:spcAft>
            </a:pPr>
            <a:endParaRPr sz="3200"/>
          </a:p>
        </p:txBody>
      </p:sp>
      <p:sp>
        <p:nvSpPr>
          <p:cNvPr id="804" name="Google Shape;804;p83"/>
          <p:cNvSpPr txBox="1"/>
          <p:nvPr/>
        </p:nvSpPr>
        <p:spPr>
          <a:xfrm>
            <a:off x="302567" y="1576833"/>
            <a:ext cx="7188000" cy="5215746"/>
          </a:xfrm>
          <a:prstGeom prst="rect">
            <a:avLst/>
          </a:prstGeom>
          <a:noFill/>
          <a:ln>
            <a:noFill/>
          </a:ln>
        </p:spPr>
        <p:txBody>
          <a:bodyPr spcFirstLastPara="1" wrap="square" lIns="121900" tIns="121900" rIns="121900" bIns="121900" anchor="t" anchorCtr="0">
            <a:spAutoFit/>
          </a:bodyPr>
          <a:lstStyle/>
          <a:p>
            <a:pPr marL="609585" indent="-380990">
              <a:spcBef>
                <a:spcPts val="0"/>
              </a:spcBef>
              <a:spcAft>
                <a:spcPts val="0"/>
              </a:spcAft>
              <a:buClr>
                <a:srgbClr val="092C74"/>
              </a:buClr>
              <a:buSzPts val="900"/>
              <a:buFont typeface="Nunito Sans"/>
              <a:buChar char="●"/>
            </a:pPr>
            <a:r>
              <a:rPr lang="en" sz="1800" dirty="0">
                <a:latin typeface="+mn-lt"/>
                <a:ea typeface="Nunito Sans"/>
                <a:cs typeface="Nunito Sans"/>
                <a:sym typeface="Nunito Sans"/>
              </a:rPr>
              <a:t>Leverage </a:t>
            </a:r>
            <a:r>
              <a:rPr lang="en" sz="1800" u="sng" dirty="0">
                <a:latin typeface="+mn-lt"/>
                <a:ea typeface="Nunito Sans"/>
                <a:cs typeface="Nunito Sans"/>
                <a:sym typeface="Nunito Sans"/>
                <a:hlinkClick r:id="rId3">
                  <a:extLst>
                    <a:ext uri="{A12FA001-AC4F-418D-AE19-62706E023703}">
                      <ahyp:hlinkClr xmlns:ahyp="http://schemas.microsoft.com/office/drawing/2018/hyperlinkcolor" val="tx"/>
                    </a:ext>
                  </a:extLst>
                </a:hlinkClick>
              </a:rPr>
              <a:t>Palantir’s Alerting and Detection Strategy (ADS) Framework</a:t>
            </a:r>
            <a:r>
              <a:rPr lang="en" sz="1800" dirty="0">
                <a:latin typeface="+mn-lt"/>
                <a:ea typeface="Nunito Sans"/>
                <a:cs typeface="Nunito Sans"/>
                <a:sym typeface="Nunito Sans"/>
              </a:rPr>
              <a:t>.</a:t>
            </a:r>
            <a:br>
              <a:rPr lang="en" sz="1800" dirty="0">
                <a:latin typeface="+mn-lt"/>
                <a:ea typeface="Nunito Sans"/>
                <a:cs typeface="Nunito Sans"/>
                <a:sym typeface="Nunito Sans"/>
              </a:rPr>
            </a:br>
            <a:endParaRPr sz="1800" dirty="0">
              <a:latin typeface="+mn-lt"/>
              <a:ea typeface="Nunito Sans"/>
              <a:cs typeface="Nunito Sans"/>
              <a:sym typeface="Nunito Sans"/>
            </a:endParaRPr>
          </a:p>
          <a:p>
            <a:pPr marL="609585" indent="-380990">
              <a:spcBef>
                <a:spcPts val="0"/>
              </a:spcBef>
              <a:spcAft>
                <a:spcPts val="0"/>
              </a:spcAft>
              <a:buClr>
                <a:srgbClr val="092C74"/>
              </a:buClr>
              <a:buSzPts val="900"/>
              <a:buFont typeface="Nunito Sans"/>
              <a:buChar char="●"/>
            </a:pPr>
            <a:r>
              <a:rPr lang="en" sz="1800" dirty="0">
                <a:latin typeface="+mn-lt"/>
                <a:ea typeface="Nunito Sans"/>
                <a:cs typeface="Nunito Sans"/>
                <a:sym typeface="Nunito Sans"/>
              </a:rPr>
              <a:t>The Framework breaks down Tactical and Operational objectives into a concise structure:</a:t>
            </a:r>
            <a:endParaRPr sz="1800" dirty="0">
              <a:latin typeface="+mn-lt"/>
              <a:ea typeface="Nunito Sans"/>
              <a:cs typeface="Nunito Sans"/>
              <a:sym typeface="Nunito Sans"/>
            </a:endParaRPr>
          </a:p>
          <a:p>
            <a:pPr marL="1219170" lvl="1" indent="-372524">
              <a:spcBef>
                <a:spcPts val="0"/>
              </a:spcBef>
              <a:spcAft>
                <a:spcPts val="0"/>
              </a:spcAft>
              <a:buSzPts val="800"/>
              <a:buFont typeface="Nunito Sans"/>
              <a:buChar char="○"/>
            </a:pPr>
            <a:r>
              <a:rPr lang="en" sz="1800" dirty="0">
                <a:latin typeface="+mn-lt"/>
                <a:ea typeface="Nunito Sans"/>
                <a:cs typeface="Nunito Sans"/>
                <a:sym typeface="Nunito Sans"/>
              </a:rPr>
              <a:t>Goal</a:t>
            </a:r>
            <a:endParaRPr sz="1800" dirty="0">
              <a:latin typeface="+mn-lt"/>
              <a:ea typeface="Nunito Sans"/>
              <a:cs typeface="Nunito Sans"/>
              <a:sym typeface="Nunito Sans"/>
            </a:endParaRPr>
          </a:p>
          <a:p>
            <a:pPr marL="1219170" lvl="1" indent="-380990">
              <a:lnSpc>
                <a:spcPct val="115000"/>
              </a:lnSpc>
              <a:spcBef>
                <a:spcPts val="0"/>
              </a:spcBef>
              <a:spcAft>
                <a:spcPts val="0"/>
              </a:spcAft>
              <a:buSzPts val="900"/>
              <a:buChar char="○"/>
            </a:pPr>
            <a:r>
              <a:rPr lang="en" sz="1800" dirty="0">
                <a:latin typeface="+mn-lt"/>
                <a:ea typeface="Nunito Sans"/>
                <a:cs typeface="Nunito Sans"/>
                <a:sym typeface="Nunito Sans"/>
              </a:rPr>
              <a:t>Categorization</a:t>
            </a:r>
            <a:endParaRPr sz="1800" dirty="0">
              <a:latin typeface="+mn-lt"/>
              <a:ea typeface="Nunito Sans"/>
              <a:cs typeface="Nunito Sans"/>
              <a:sym typeface="Nunito Sans"/>
            </a:endParaRPr>
          </a:p>
          <a:p>
            <a:pPr marL="1219170" lvl="1" indent="-380990">
              <a:lnSpc>
                <a:spcPct val="115000"/>
              </a:lnSpc>
              <a:spcBef>
                <a:spcPts val="0"/>
              </a:spcBef>
              <a:spcAft>
                <a:spcPts val="0"/>
              </a:spcAft>
              <a:buSzPts val="900"/>
              <a:buChar char="○"/>
            </a:pPr>
            <a:r>
              <a:rPr lang="en" sz="1800" dirty="0">
                <a:latin typeface="+mn-lt"/>
                <a:ea typeface="Nunito Sans"/>
                <a:cs typeface="Nunito Sans"/>
                <a:sym typeface="Nunito Sans"/>
              </a:rPr>
              <a:t>Strategy Abstract</a:t>
            </a:r>
            <a:endParaRPr sz="1800" dirty="0">
              <a:latin typeface="+mn-lt"/>
              <a:ea typeface="Nunito Sans"/>
              <a:cs typeface="Nunito Sans"/>
              <a:sym typeface="Nunito Sans"/>
            </a:endParaRPr>
          </a:p>
          <a:p>
            <a:pPr marL="1219170" lvl="1" indent="-380990">
              <a:lnSpc>
                <a:spcPct val="115000"/>
              </a:lnSpc>
              <a:spcBef>
                <a:spcPts val="0"/>
              </a:spcBef>
              <a:spcAft>
                <a:spcPts val="0"/>
              </a:spcAft>
              <a:buSzPts val="900"/>
              <a:buChar char="○"/>
            </a:pPr>
            <a:r>
              <a:rPr lang="en" sz="1800" dirty="0">
                <a:latin typeface="+mn-lt"/>
                <a:ea typeface="Nunito Sans"/>
                <a:cs typeface="Nunito Sans"/>
                <a:sym typeface="Nunito Sans"/>
              </a:rPr>
              <a:t>Technical Context</a:t>
            </a:r>
            <a:endParaRPr sz="1800" dirty="0">
              <a:latin typeface="+mn-lt"/>
              <a:ea typeface="Nunito Sans"/>
              <a:cs typeface="Nunito Sans"/>
              <a:sym typeface="Nunito Sans"/>
            </a:endParaRPr>
          </a:p>
          <a:p>
            <a:pPr marL="1219170" lvl="1" indent="-380990">
              <a:lnSpc>
                <a:spcPct val="115000"/>
              </a:lnSpc>
              <a:spcBef>
                <a:spcPts val="0"/>
              </a:spcBef>
              <a:spcAft>
                <a:spcPts val="0"/>
              </a:spcAft>
              <a:buSzPts val="900"/>
              <a:buChar char="○"/>
            </a:pPr>
            <a:r>
              <a:rPr lang="en" sz="1800" dirty="0">
                <a:latin typeface="+mn-lt"/>
                <a:ea typeface="Nunito Sans"/>
                <a:cs typeface="Nunito Sans"/>
                <a:sym typeface="Nunito Sans"/>
              </a:rPr>
              <a:t>Blind Spots and Assumptions</a:t>
            </a:r>
            <a:endParaRPr sz="1800" dirty="0">
              <a:latin typeface="+mn-lt"/>
              <a:ea typeface="Nunito Sans"/>
              <a:cs typeface="Nunito Sans"/>
              <a:sym typeface="Nunito Sans"/>
            </a:endParaRPr>
          </a:p>
          <a:p>
            <a:pPr marL="1219170" lvl="1" indent="-380990">
              <a:lnSpc>
                <a:spcPct val="115000"/>
              </a:lnSpc>
              <a:spcBef>
                <a:spcPts val="0"/>
              </a:spcBef>
              <a:spcAft>
                <a:spcPts val="0"/>
              </a:spcAft>
              <a:buSzPts val="900"/>
              <a:buChar char="○"/>
            </a:pPr>
            <a:r>
              <a:rPr lang="en" sz="1800" dirty="0">
                <a:latin typeface="+mn-lt"/>
                <a:ea typeface="Nunito Sans"/>
                <a:cs typeface="Nunito Sans"/>
                <a:sym typeface="Nunito Sans"/>
              </a:rPr>
              <a:t>False Positives</a:t>
            </a:r>
            <a:endParaRPr sz="1800" dirty="0">
              <a:latin typeface="+mn-lt"/>
              <a:ea typeface="Nunito Sans"/>
              <a:cs typeface="Nunito Sans"/>
              <a:sym typeface="Nunito Sans"/>
            </a:endParaRPr>
          </a:p>
          <a:p>
            <a:pPr marL="1219170" lvl="1" indent="-380990">
              <a:lnSpc>
                <a:spcPct val="115000"/>
              </a:lnSpc>
              <a:spcBef>
                <a:spcPts val="0"/>
              </a:spcBef>
              <a:spcAft>
                <a:spcPts val="0"/>
              </a:spcAft>
              <a:buSzPts val="900"/>
              <a:buChar char="○"/>
            </a:pPr>
            <a:r>
              <a:rPr lang="en" sz="1800" dirty="0">
                <a:latin typeface="+mn-lt"/>
                <a:ea typeface="Nunito Sans"/>
                <a:cs typeface="Nunito Sans"/>
                <a:sym typeface="Nunito Sans"/>
              </a:rPr>
              <a:t>Validation</a:t>
            </a:r>
            <a:endParaRPr sz="1800" dirty="0">
              <a:latin typeface="+mn-lt"/>
              <a:ea typeface="Nunito Sans"/>
              <a:cs typeface="Nunito Sans"/>
              <a:sym typeface="Nunito Sans"/>
            </a:endParaRPr>
          </a:p>
          <a:p>
            <a:pPr marL="1219170" lvl="1" indent="-380990">
              <a:lnSpc>
                <a:spcPct val="115000"/>
              </a:lnSpc>
              <a:spcBef>
                <a:spcPts val="0"/>
              </a:spcBef>
              <a:spcAft>
                <a:spcPts val="0"/>
              </a:spcAft>
              <a:buSzPts val="900"/>
              <a:buChar char="○"/>
            </a:pPr>
            <a:r>
              <a:rPr lang="en" sz="1800" dirty="0">
                <a:latin typeface="+mn-lt"/>
                <a:ea typeface="Nunito Sans"/>
                <a:cs typeface="Nunito Sans"/>
                <a:sym typeface="Nunito Sans"/>
              </a:rPr>
              <a:t>Priority</a:t>
            </a:r>
            <a:endParaRPr sz="1800" dirty="0">
              <a:latin typeface="+mn-lt"/>
              <a:ea typeface="Nunito Sans"/>
              <a:cs typeface="Nunito Sans"/>
              <a:sym typeface="Nunito Sans"/>
            </a:endParaRPr>
          </a:p>
          <a:p>
            <a:pPr marL="1219170" lvl="1" indent="-380990">
              <a:lnSpc>
                <a:spcPct val="115000"/>
              </a:lnSpc>
              <a:spcBef>
                <a:spcPts val="0"/>
              </a:spcBef>
              <a:spcAft>
                <a:spcPts val="0"/>
              </a:spcAft>
              <a:buSzPts val="900"/>
              <a:buChar char="○"/>
            </a:pPr>
            <a:r>
              <a:rPr lang="en" sz="1800" dirty="0">
                <a:latin typeface="+mn-lt"/>
                <a:ea typeface="Nunito Sans"/>
                <a:cs typeface="Nunito Sans"/>
                <a:sym typeface="Nunito Sans"/>
              </a:rPr>
              <a:t>Response</a:t>
            </a:r>
            <a:endParaRPr sz="1800" dirty="0">
              <a:latin typeface="+mn-lt"/>
            </a:endParaRPr>
          </a:p>
          <a:p>
            <a:pPr marL="609585">
              <a:spcBef>
                <a:spcPts val="1600"/>
              </a:spcBef>
              <a:spcAft>
                <a:spcPts val="0"/>
              </a:spcAft>
            </a:pPr>
            <a:endParaRPr sz="1800" dirty="0">
              <a:latin typeface="+mn-lt"/>
              <a:ea typeface="Nunito Sans"/>
              <a:cs typeface="Nunito Sans"/>
              <a:sym typeface="Nunito Sans"/>
            </a:endParaRPr>
          </a:p>
          <a:p>
            <a:pPr marL="609585">
              <a:spcBef>
                <a:spcPts val="0"/>
              </a:spcBef>
              <a:spcAft>
                <a:spcPts val="0"/>
              </a:spcAft>
            </a:pPr>
            <a:endParaRPr sz="1800" dirty="0">
              <a:latin typeface="+mn-lt"/>
              <a:ea typeface="Nunito Sans"/>
              <a:cs typeface="Nunito Sans"/>
              <a:sym typeface="Nunito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oogle Shape;399;p41">
            <a:extLst>
              <a:ext uri="{FF2B5EF4-FFF2-40B4-BE49-F238E27FC236}">
                <a16:creationId xmlns:a16="http://schemas.microsoft.com/office/drawing/2014/main" id="{94700919-CC53-4B90-AC4F-1FD1F909F702}"/>
              </a:ext>
            </a:extLst>
          </p:cNvPr>
          <p:cNvGrpSpPr/>
          <p:nvPr/>
        </p:nvGrpSpPr>
        <p:grpSpPr>
          <a:xfrm>
            <a:off x="1447200" y="2132008"/>
            <a:ext cx="3867213" cy="1357559"/>
            <a:chOff x="-1" y="1242976"/>
            <a:chExt cx="3867213" cy="1184400"/>
          </a:xfrm>
        </p:grpSpPr>
        <p:sp>
          <p:nvSpPr>
            <p:cNvPr id="23" name="Google Shape;401;p41">
              <a:extLst>
                <a:ext uri="{FF2B5EF4-FFF2-40B4-BE49-F238E27FC236}">
                  <a16:creationId xmlns:a16="http://schemas.microsoft.com/office/drawing/2014/main" id="{B757FFA4-5F99-4BB6-8533-C25E323F1A6E}"/>
                </a:ext>
              </a:extLst>
            </p:cNvPr>
            <p:cNvSpPr txBox="1"/>
            <p:nvPr/>
          </p:nvSpPr>
          <p:spPr>
            <a:xfrm>
              <a:off x="-1" y="1242976"/>
              <a:ext cx="2642100" cy="1184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Gill Sans MT" panose="020B0502020104020203" pitchFamily="34" charset="0"/>
                </a:rPr>
                <a:t>New CTI or TTPs</a:t>
              </a:r>
              <a:endParaRPr sz="1200" b="1" dirty="0">
                <a:latin typeface="Gill Sans MT" panose="020B0502020104020203" pitchFamily="34" charset="0"/>
              </a:endParaRPr>
            </a:p>
            <a:p>
              <a:pPr marL="457200" lvl="0" indent="0" algn="l" rtl="0">
                <a:spcBef>
                  <a:spcPts val="0"/>
                </a:spcBef>
                <a:spcAft>
                  <a:spcPts val="1600"/>
                </a:spcAft>
                <a:buNone/>
              </a:pPr>
              <a:endParaRPr b="1" dirty="0">
                <a:latin typeface="Gill Sans MT" panose="020B0502020104020203" pitchFamily="34" charset="0"/>
              </a:endParaRPr>
            </a:p>
          </p:txBody>
        </p:sp>
        <p:cxnSp>
          <p:nvCxnSpPr>
            <p:cNvPr id="22" name="Google Shape;400;p41">
              <a:extLst>
                <a:ext uri="{FF2B5EF4-FFF2-40B4-BE49-F238E27FC236}">
                  <a16:creationId xmlns:a16="http://schemas.microsoft.com/office/drawing/2014/main" id="{7D48F092-942E-4DBE-A2FB-634009BC6A4E}"/>
                </a:ext>
              </a:extLst>
            </p:cNvPr>
            <p:cNvCxnSpPr/>
            <p:nvPr/>
          </p:nvCxnSpPr>
          <p:spPr>
            <a:xfrm rot="10800000">
              <a:off x="2642013" y="1654113"/>
              <a:ext cx="1225200" cy="0"/>
            </a:xfrm>
            <a:prstGeom prst="straightConnector1">
              <a:avLst/>
            </a:prstGeom>
            <a:noFill/>
            <a:ln w="9525" cap="flat" cmpd="sng">
              <a:solidFill>
                <a:srgbClr val="9225A5"/>
              </a:solidFill>
              <a:prstDash val="solid"/>
              <a:round/>
              <a:headEnd type="none" w="sm" len="sm"/>
              <a:tailEnd type="oval" w="med" len="med"/>
            </a:ln>
          </p:spPr>
        </p:cxnSp>
      </p:grpSp>
      <p:sp>
        <p:nvSpPr>
          <p:cNvPr id="2" name="Title 1">
            <a:extLst>
              <a:ext uri="{FF2B5EF4-FFF2-40B4-BE49-F238E27FC236}">
                <a16:creationId xmlns:a16="http://schemas.microsoft.com/office/drawing/2014/main" id="{3518C6A7-A3E0-4397-A267-10A05BE9AA87}"/>
              </a:ext>
            </a:extLst>
          </p:cNvPr>
          <p:cNvSpPr>
            <a:spLocks noGrp="1"/>
          </p:cNvSpPr>
          <p:nvPr>
            <p:ph type="ctrTitle"/>
          </p:nvPr>
        </p:nvSpPr>
        <p:spPr/>
        <p:txBody>
          <a:bodyPr/>
          <a:lstStyle/>
          <a:p>
            <a:r>
              <a:rPr lang="en-US" sz="2200" dirty="0"/>
              <a:t>RINSE &amp; REPEAT</a:t>
            </a:r>
          </a:p>
        </p:txBody>
      </p:sp>
      <p:grpSp>
        <p:nvGrpSpPr>
          <p:cNvPr id="24" name="Google Shape;402;p41">
            <a:extLst>
              <a:ext uri="{FF2B5EF4-FFF2-40B4-BE49-F238E27FC236}">
                <a16:creationId xmlns:a16="http://schemas.microsoft.com/office/drawing/2014/main" id="{4C578638-C69F-404E-8D77-1355B3090467}"/>
              </a:ext>
            </a:extLst>
          </p:cNvPr>
          <p:cNvGrpSpPr/>
          <p:nvPr/>
        </p:nvGrpSpPr>
        <p:grpSpPr>
          <a:xfrm>
            <a:off x="1447200" y="3740308"/>
            <a:ext cx="3571938" cy="1059777"/>
            <a:chOff x="-1" y="2646135"/>
            <a:chExt cx="3571938" cy="924600"/>
          </a:xfrm>
        </p:grpSpPr>
        <p:cxnSp>
          <p:nvCxnSpPr>
            <p:cNvPr id="25" name="Google Shape;403;p41">
              <a:extLst>
                <a:ext uri="{FF2B5EF4-FFF2-40B4-BE49-F238E27FC236}">
                  <a16:creationId xmlns:a16="http://schemas.microsoft.com/office/drawing/2014/main" id="{A3DEE4C2-3E97-45F6-A44A-0D75FE9309B7}"/>
                </a:ext>
              </a:extLst>
            </p:cNvPr>
            <p:cNvCxnSpPr/>
            <p:nvPr/>
          </p:nvCxnSpPr>
          <p:spPr>
            <a:xfrm rot="10800000">
              <a:off x="2641938" y="3108425"/>
              <a:ext cx="930000" cy="0"/>
            </a:xfrm>
            <a:prstGeom prst="straightConnector1">
              <a:avLst/>
            </a:prstGeom>
            <a:noFill/>
            <a:ln w="9525" cap="flat" cmpd="sng">
              <a:solidFill>
                <a:srgbClr val="7F2090"/>
              </a:solidFill>
              <a:prstDash val="solid"/>
              <a:round/>
              <a:headEnd type="none" w="sm" len="sm"/>
              <a:tailEnd type="oval" w="med" len="med"/>
            </a:ln>
          </p:spPr>
        </p:cxnSp>
        <p:sp>
          <p:nvSpPr>
            <p:cNvPr id="26" name="Google Shape;404;p41">
              <a:extLst>
                <a:ext uri="{FF2B5EF4-FFF2-40B4-BE49-F238E27FC236}">
                  <a16:creationId xmlns:a16="http://schemas.microsoft.com/office/drawing/2014/main" id="{5D11B034-A379-484B-9696-DBDC1F57924C}"/>
                </a:ext>
              </a:extLst>
            </p:cNvPr>
            <p:cNvSpPr txBox="1"/>
            <p:nvPr/>
          </p:nvSpPr>
          <p:spPr>
            <a:xfrm>
              <a:off x="-1" y="2646135"/>
              <a:ext cx="26421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Gill Sans MT" panose="020B0502020104020203" pitchFamily="34" charset="0"/>
                </a:rPr>
                <a:t>Detection Engineering</a:t>
              </a:r>
              <a:endParaRPr sz="1000" b="1" dirty="0">
                <a:latin typeface="Gill Sans MT" panose="020B0502020104020203" pitchFamily="34" charset="0"/>
              </a:endParaRPr>
            </a:p>
          </p:txBody>
        </p:sp>
      </p:grpSp>
      <p:grpSp>
        <p:nvGrpSpPr>
          <p:cNvPr id="27" name="Google Shape;405;p41">
            <a:extLst>
              <a:ext uri="{FF2B5EF4-FFF2-40B4-BE49-F238E27FC236}">
                <a16:creationId xmlns:a16="http://schemas.microsoft.com/office/drawing/2014/main" id="{E0C375D4-1377-4EFD-B2E9-A6B030F4C966}"/>
              </a:ext>
            </a:extLst>
          </p:cNvPr>
          <p:cNvGrpSpPr/>
          <p:nvPr/>
        </p:nvGrpSpPr>
        <p:grpSpPr>
          <a:xfrm>
            <a:off x="6657038" y="2132008"/>
            <a:ext cx="3933912" cy="1059777"/>
            <a:chOff x="5209838" y="1242976"/>
            <a:chExt cx="3933912" cy="924600"/>
          </a:xfrm>
        </p:grpSpPr>
        <p:sp>
          <p:nvSpPr>
            <p:cNvPr id="28" name="Google Shape;406;p41">
              <a:extLst>
                <a:ext uri="{FF2B5EF4-FFF2-40B4-BE49-F238E27FC236}">
                  <a16:creationId xmlns:a16="http://schemas.microsoft.com/office/drawing/2014/main" id="{9ADE43CD-2110-4E6A-955C-E0A48D692CC8}"/>
                </a:ext>
              </a:extLst>
            </p:cNvPr>
            <p:cNvSpPr txBox="1"/>
            <p:nvPr/>
          </p:nvSpPr>
          <p:spPr>
            <a:xfrm>
              <a:off x="6496549" y="1242976"/>
              <a:ext cx="26472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atin typeface="Gill Sans MT" panose="020B0502020104020203" pitchFamily="34" charset="0"/>
              </a:endParaRPr>
            </a:p>
            <a:p>
              <a:pPr marL="0" lvl="0" indent="0" algn="l" rtl="0">
                <a:spcBef>
                  <a:spcPts val="0"/>
                </a:spcBef>
                <a:spcAft>
                  <a:spcPts val="0"/>
                </a:spcAft>
                <a:buNone/>
              </a:pPr>
              <a:endParaRPr b="1" dirty="0">
                <a:latin typeface="Gill Sans MT" panose="020B0502020104020203" pitchFamily="34" charset="0"/>
              </a:endParaRPr>
            </a:p>
            <a:p>
              <a:pPr marL="0" lvl="0" indent="0" algn="l" rtl="0">
                <a:spcBef>
                  <a:spcPts val="0"/>
                </a:spcBef>
                <a:spcAft>
                  <a:spcPts val="0"/>
                </a:spcAft>
                <a:buNone/>
              </a:pPr>
              <a:r>
                <a:rPr lang="en" b="1" dirty="0">
                  <a:latin typeface="Gill Sans MT" panose="020B0502020104020203" pitchFamily="34" charset="0"/>
                </a:rPr>
                <a:t>Analyze &amp; Organize TTPs</a:t>
              </a:r>
            </a:p>
            <a:p>
              <a:pPr marL="0" lvl="0" indent="0" algn="l" rtl="0">
                <a:spcBef>
                  <a:spcPts val="0"/>
                </a:spcBef>
                <a:spcAft>
                  <a:spcPts val="0"/>
                </a:spcAft>
                <a:buNone/>
              </a:pPr>
              <a:endParaRPr lang="en" sz="1000" b="1" dirty="0">
                <a:latin typeface="Gill Sans MT" panose="020B0502020104020203" pitchFamily="34" charset="0"/>
              </a:endParaRPr>
            </a:p>
            <a:p>
              <a:pPr marL="0" lvl="0" indent="0" algn="l" rtl="0">
                <a:spcBef>
                  <a:spcPts val="0"/>
                </a:spcBef>
                <a:spcAft>
                  <a:spcPts val="0"/>
                </a:spcAft>
                <a:buNone/>
              </a:pPr>
              <a:endParaRPr lang="en" sz="1000" b="1" dirty="0">
                <a:latin typeface="Gill Sans MT" panose="020B0502020104020203" pitchFamily="34" charset="0"/>
              </a:endParaRPr>
            </a:p>
            <a:p>
              <a:pPr marL="0" lvl="0" indent="0" algn="l" rtl="0">
                <a:spcBef>
                  <a:spcPts val="0"/>
                </a:spcBef>
                <a:spcAft>
                  <a:spcPts val="0"/>
                </a:spcAft>
                <a:buNone/>
              </a:pPr>
              <a:endParaRPr sz="1000" b="1" dirty="0">
                <a:latin typeface="Gill Sans MT" panose="020B0502020104020203" pitchFamily="34" charset="0"/>
              </a:endParaRPr>
            </a:p>
            <a:p>
              <a:pPr marL="457200" lvl="0" indent="-311150" algn="l" rtl="0">
                <a:spcBef>
                  <a:spcPts val="0"/>
                </a:spcBef>
                <a:spcAft>
                  <a:spcPts val="0"/>
                </a:spcAft>
                <a:buClr>
                  <a:srgbClr val="092C74"/>
                </a:buClr>
                <a:buSzPts val="1300"/>
                <a:buChar char="●"/>
              </a:pPr>
              <a:endParaRPr b="1" dirty="0">
                <a:latin typeface="Gill Sans MT" panose="020B0502020104020203" pitchFamily="34" charset="0"/>
              </a:endParaRPr>
            </a:p>
          </p:txBody>
        </p:sp>
        <p:cxnSp>
          <p:nvCxnSpPr>
            <p:cNvPr id="29" name="Google Shape;407;p41">
              <a:extLst>
                <a:ext uri="{FF2B5EF4-FFF2-40B4-BE49-F238E27FC236}">
                  <a16:creationId xmlns:a16="http://schemas.microsoft.com/office/drawing/2014/main" id="{97ACBF77-0347-4BB7-9146-2DD035507FFD}"/>
                </a:ext>
              </a:extLst>
            </p:cNvPr>
            <p:cNvCxnSpPr/>
            <p:nvPr/>
          </p:nvCxnSpPr>
          <p:spPr>
            <a:xfrm>
              <a:off x="5209838" y="1654113"/>
              <a:ext cx="1286700" cy="0"/>
            </a:xfrm>
            <a:prstGeom prst="straightConnector1">
              <a:avLst/>
            </a:prstGeom>
            <a:noFill/>
            <a:ln w="9525" cap="flat" cmpd="sng">
              <a:solidFill>
                <a:srgbClr val="551561"/>
              </a:solidFill>
              <a:prstDash val="solid"/>
              <a:round/>
              <a:headEnd type="none" w="sm" len="sm"/>
              <a:tailEnd type="oval" w="med" len="med"/>
            </a:ln>
          </p:spPr>
        </p:cxnSp>
      </p:grpSp>
      <p:grpSp>
        <p:nvGrpSpPr>
          <p:cNvPr id="30" name="Google Shape;408;p41">
            <a:extLst>
              <a:ext uri="{FF2B5EF4-FFF2-40B4-BE49-F238E27FC236}">
                <a16:creationId xmlns:a16="http://schemas.microsoft.com/office/drawing/2014/main" id="{061BBAA4-6B2D-4384-9C2A-4CE5319AF43A}"/>
              </a:ext>
            </a:extLst>
          </p:cNvPr>
          <p:cNvGrpSpPr/>
          <p:nvPr/>
        </p:nvGrpSpPr>
        <p:grpSpPr>
          <a:xfrm>
            <a:off x="7057488" y="3358858"/>
            <a:ext cx="3533712" cy="1059777"/>
            <a:chOff x="5610288" y="2313339"/>
            <a:chExt cx="3533712" cy="924600"/>
          </a:xfrm>
        </p:grpSpPr>
        <p:cxnSp>
          <p:nvCxnSpPr>
            <p:cNvPr id="31" name="Google Shape;409;p41">
              <a:extLst>
                <a:ext uri="{FF2B5EF4-FFF2-40B4-BE49-F238E27FC236}">
                  <a16:creationId xmlns:a16="http://schemas.microsoft.com/office/drawing/2014/main" id="{E105DCD6-9F64-495A-AEAB-BEEBA80A7250}"/>
                </a:ext>
              </a:extLst>
            </p:cNvPr>
            <p:cNvCxnSpPr/>
            <p:nvPr/>
          </p:nvCxnSpPr>
          <p:spPr>
            <a:xfrm>
              <a:off x="5610288" y="2775650"/>
              <a:ext cx="886200" cy="0"/>
            </a:xfrm>
            <a:prstGeom prst="straightConnector1">
              <a:avLst/>
            </a:prstGeom>
            <a:noFill/>
            <a:ln w="9525" cap="flat" cmpd="sng">
              <a:solidFill>
                <a:srgbClr val="701C7F"/>
              </a:solidFill>
              <a:prstDash val="solid"/>
              <a:round/>
              <a:headEnd type="none" w="sm" len="sm"/>
              <a:tailEnd type="oval" w="med" len="med"/>
            </a:ln>
          </p:spPr>
        </p:cxnSp>
        <p:sp>
          <p:nvSpPr>
            <p:cNvPr id="32" name="Google Shape;410;p41">
              <a:extLst>
                <a:ext uri="{FF2B5EF4-FFF2-40B4-BE49-F238E27FC236}">
                  <a16:creationId xmlns:a16="http://schemas.microsoft.com/office/drawing/2014/main" id="{4896E75C-397E-4316-97F7-4073364D4971}"/>
                </a:ext>
              </a:extLst>
            </p:cNvPr>
            <p:cNvSpPr txBox="1"/>
            <p:nvPr/>
          </p:nvSpPr>
          <p:spPr>
            <a:xfrm>
              <a:off x="6496499" y="2313339"/>
              <a:ext cx="26475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Gill Sans MT" panose="020B0502020104020203" pitchFamily="34" charset="0"/>
                </a:rPr>
                <a:t>Tabletop Discussion</a:t>
              </a:r>
              <a:endParaRPr sz="1200" b="1" dirty="0">
                <a:latin typeface="Gill Sans MT" panose="020B0502020104020203" pitchFamily="34" charset="0"/>
              </a:endParaRPr>
            </a:p>
          </p:txBody>
        </p:sp>
      </p:grpSp>
      <p:grpSp>
        <p:nvGrpSpPr>
          <p:cNvPr id="33" name="Google Shape;411;p41">
            <a:extLst>
              <a:ext uri="{FF2B5EF4-FFF2-40B4-BE49-F238E27FC236}">
                <a16:creationId xmlns:a16="http://schemas.microsoft.com/office/drawing/2014/main" id="{59507552-9495-463A-A150-4A0CA17FF71D}"/>
              </a:ext>
            </a:extLst>
          </p:cNvPr>
          <p:cNvGrpSpPr/>
          <p:nvPr/>
        </p:nvGrpSpPr>
        <p:grpSpPr>
          <a:xfrm>
            <a:off x="6104938" y="4585733"/>
            <a:ext cx="4486512" cy="1059777"/>
            <a:chOff x="4657738" y="3383724"/>
            <a:chExt cx="4486512" cy="924600"/>
          </a:xfrm>
        </p:grpSpPr>
        <p:cxnSp>
          <p:nvCxnSpPr>
            <p:cNvPr id="34" name="Google Shape;412;p41">
              <a:extLst>
                <a:ext uri="{FF2B5EF4-FFF2-40B4-BE49-F238E27FC236}">
                  <a16:creationId xmlns:a16="http://schemas.microsoft.com/office/drawing/2014/main" id="{8BDECD32-E687-4B99-81E0-BE89D36975F7}"/>
                </a:ext>
              </a:extLst>
            </p:cNvPr>
            <p:cNvCxnSpPr/>
            <p:nvPr/>
          </p:nvCxnSpPr>
          <p:spPr>
            <a:xfrm>
              <a:off x="4657738" y="3854000"/>
              <a:ext cx="1838700" cy="0"/>
            </a:xfrm>
            <a:prstGeom prst="straightConnector1">
              <a:avLst/>
            </a:prstGeom>
            <a:noFill/>
            <a:ln w="9525" cap="flat" cmpd="sng">
              <a:solidFill>
                <a:srgbClr val="761E86"/>
              </a:solidFill>
              <a:prstDash val="solid"/>
              <a:round/>
              <a:headEnd type="none" w="sm" len="sm"/>
              <a:tailEnd type="oval" w="med" len="med"/>
            </a:ln>
          </p:spPr>
        </p:cxnSp>
        <p:sp>
          <p:nvSpPr>
            <p:cNvPr id="35" name="Google Shape;413;p41">
              <a:extLst>
                <a:ext uri="{FF2B5EF4-FFF2-40B4-BE49-F238E27FC236}">
                  <a16:creationId xmlns:a16="http://schemas.microsoft.com/office/drawing/2014/main" id="{DADF5220-F14A-4209-99B1-C4DD2665D612}"/>
                </a:ext>
              </a:extLst>
            </p:cNvPr>
            <p:cNvSpPr txBox="1"/>
            <p:nvPr/>
          </p:nvSpPr>
          <p:spPr>
            <a:xfrm>
              <a:off x="6496449" y="3383724"/>
              <a:ext cx="26478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atin typeface="Gill Sans MT" panose="020B0502020104020203" pitchFamily="34" charset="0"/>
              </a:endParaRPr>
            </a:p>
            <a:p>
              <a:pPr marL="0" lvl="0" indent="0" algn="l" rtl="0">
                <a:spcBef>
                  <a:spcPts val="0"/>
                </a:spcBef>
                <a:spcAft>
                  <a:spcPts val="0"/>
                </a:spcAft>
                <a:buNone/>
              </a:pPr>
              <a:r>
                <a:rPr lang="en" b="1" dirty="0">
                  <a:latin typeface="Gill Sans MT" panose="020B0502020104020203" pitchFamily="34" charset="0"/>
                </a:rPr>
                <a:t>Emulate </a:t>
              </a:r>
            </a:p>
            <a:p>
              <a:pPr marL="0" lvl="0" indent="0" algn="l" rtl="0">
                <a:spcBef>
                  <a:spcPts val="0"/>
                </a:spcBef>
                <a:spcAft>
                  <a:spcPts val="0"/>
                </a:spcAft>
                <a:buNone/>
              </a:pPr>
              <a:r>
                <a:rPr lang="en" b="1" dirty="0">
                  <a:latin typeface="Gill Sans MT" panose="020B0502020104020203" pitchFamily="34" charset="0"/>
                </a:rPr>
                <a:t>Attack</a:t>
              </a:r>
            </a:p>
            <a:p>
              <a:pPr marL="0" lvl="0" indent="0" algn="l" rtl="0">
                <a:spcBef>
                  <a:spcPts val="0"/>
                </a:spcBef>
                <a:spcAft>
                  <a:spcPts val="0"/>
                </a:spcAft>
                <a:buNone/>
              </a:pPr>
              <a:endParaRPr b="1" dirty="0">
                <a:latin typeface="Gill Sans MT" panose="020B0502020104020203" pitchFamily="34" charset="0"/>
              </a:endParaRPr>
            </a:p>
          </p:txBody>
        </p:sp>
      </p:grpSp>
      <p:grpSp>
        <p:nvGrpSpPr>
          <p:cNvPr id="36" name="Google Shape;414;p41">
            <a:extLst>
              <a:ext uri="{FF2B5EF4-FFF2-40B4-BE49-F238E27FC236}">
                <a16:creationId xmlns:a16="http://schemas.microsoft.com/office/drawing/2014/main" id="{99DB2CEF-15F8-4D6E-9D32-933811E8B1C2}"/>
              </a:ext>
            </a:extLst>
          </p:cNvPr>
          <p:cNvGrpSpPr/>
          <p:nvPr/>
        </p:nvGrpSpPr>
        <p:grpSpPr>
          <a:xfrm>
            <a:off x="3719679" y="1458032"/>
            <a:ext cx="4423457" cy="4488566"/>
            <a:chOff x="2610905" y="610653"/>
            <a:chExt cx="3922200" cy="3922200"/>
          </a:xfrm>
        </p:grpSpPr>
        <p:sp>
          <p:nvSpPr>
            <p:cNvPr id="37" name="Google Shape;415;p41">
              <a:extLst>
                <a:ext uri="{FF2B5EF4-FFF2-40B4-BE49-F238E27FC236}">
                  <a16:creationId xmlns:a16="http://schemas.microsoft.com/office/drawing/2014/main" id="{5DC3AD56-84AD-4705-84B8-C87D60871047}"/>
                </a:ext>
              </a:extLst>
            </p:cNvPr>
            <p:cNvSpPr/>
            <p:nvPr/>
          </p:nvSpPr>
          <p:spPr>
            <a:xfrm rot="-4980021">
              <a:off x="3204123" y="1186472"/>
              <a:ext cx="2771960" cy="2771960"/>
            </a:xfrm>
            <a:prstGeom prst="blockArc">
              <a:avLst>
                <a:gd name="adj1" fmla="val 12602522"/>
                <a:gd name="adj2" fmla="val 16867657"/>
                <a:gd name="adj3" fmla="val 20844"/>
              </a:avLst>
            </a:prstGeom>
            <a:solidFill>
              <a:srgbClr val="7F2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6;p41">
              <a:extLst>
                <a:ext uri="{FF2B5EF4-FFF2-40B4-BE49-F238E27FC236}">
                  <a16:creationId xmlns:a16="http://schemas.microsoft.com/office/drawing/2014/main" id="{DF1F40E6-814C-4BA8-AC03-8DC31E64EB04}"/>
                </a:ext>
              </a:extLst>
            </p:cNvPr>
            <p:cNvSpPr/>
            <p:nvPr/>
          </p:nvSpPr>
          <p:spPr>
            <a:xfrm rot="7920309">
              <a:off x="3183402" y="1183149"/>
              <a:ext cx="2777207" cy="2777207"/>
            </a:xfrm>
            <a:prstGeom prst="blockArc">
              <a:avLst>
                <a:gd name="adj1" fmla="val 12602522"/>
                <a:gd name="adj2" fmla="val 16867657"/>
                <a:gd name="adj3" fmla="val 20844"/>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7;p41">
              <a:extLst>
                <a:ext uri="{FF2B5EF4-FFF2-40B4-BE49-F238E27FC236}">
                  <a16:creationId xmlns:a16="http://schemas.microsoft.com/office/drawing/2014/main" id="{3033301B-09DD-42EC-A761-EC7E023579F0}"/>
                </a:ext>
              </a:extLst>
            </p:cNvPr>
            <p:cNvSpPr/>
            <p:nvPr/>
          </p:nvSpPr>
          <p:spPr>
            <a:xfrm rot="3600063">
              <a:off x="3186335" y="1195681"/>
              <a:ext cx="2777488" cy="2777488"/>
            </a:xfrm>
            <a:prstGeom prst="blockArc">
              <a:avLst>
                <a:gd name="adj1" fmla="val 12602522"/>
                <a:gd name="adj2" fmla="val 16867657"/>
                <a:gd name="adj3" fmla="val 20844"/>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18;p41">
              <a:extLst>
                <a:ext uri="{FF2B5EF4-FFF2-40B4-BE49-F238E27FC236}">
                  <a16:creationId xmlns:a16="http://schemas.microsoft.com/office/drawing/2014/main" id="{D7D36CE0-1203-4F43-B762-8AA3B07E5EBE}"/>
                </a:ext>
              </a:extLst>
            </p:cNvPr>
            <p:cNvSpPr/>
            <p:nvPr/>
          </p:nvSpPr>
          <p:spPr>
            <a:xfrm rot="4024705">
              <a:off x="5326681" y="1940898"/>
              <a:ext cx="578477" cy="579147"/>
            </a:xfrm>
            <a:prstGeom prst="pie">
              <a:avLst>
                <a:gd name="adj1" fmla="val 6190354"/>
                <a:gd name="adj2" fmla="val 14996165"/>
              </a:avLst>
            </a:prstGeom>
            <a:solidFill>
              <a:srgbClr val="701C7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9;p41">
              <a:extLst>
                <a:ext uri="{FF2B5EF4-FFF2-40B4-BE49-F238E27FC236}">
                  <a16:creationId xmlns:a16="http://schemas.microsoft.com/office/drawing/2014/main" id="{268B990E-EB93-4D1C-9405-500C9EF81EEF}"/>
                </a:ext>
              </a:extLst>
            </p:cNvPr>
            <p:cNvSpPr/>
            <p:nvPr/>
          </p:nvSpPr>
          <p:spPr>
            <a:xfrm rot="-6816027">
              <a:off x="5326729" y="1940918"/>
              <a:ext cx="578485" cy="579035"/>
            </a:xfrm>
            <a:prstGeom prst="pie">
              <a:avLst>
                <a:gd name="adj1" fmla="val 4028252"/>
                <a:gd name="adj2" fmla="val 17183677"/>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0;p41">
              <a:extLst>
                <a:ext uri="{FF2B5EF4-FFF2-40B4-BE49-F238E27FC236}">
                  <a16:creationId xmlns:a16="http://schemas.microsoft.com/office/drawing/2014/main" id="{1B23B285-59B2-4FC7-BE1A-12718A8877DF}"/>
                </a:ext>
              </a:extLst>
            </p:cNvPr>
            <p:cNvSpPr/>
            <p:nvPr/>
          </p:nvSpPr>
          <p:spPr>
            <a:xfrm rot="-9359762">
              <a:off x="3193941" y="1176205"/>
              <a:ext cx="2777287" cy="2777287"/>
            </a:xfrm>
            <a:prstGeom prst="blockArc">
              <a:avLst>
                <a:gd name="adj1" fmla="val 12602522"/>
                <a:gd name="adj2" fmla="val 16867657"/>
                <a:gd name="adj3" fmla="val 20844"/>
              </a:avLst>
            </a:prstGeom>
            <a:solidFill>
              <a:srgbClr val="761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21;p41">
              <a:extLst>
                <a:ext uri="{FF2B5EF4-FFF2-40B4-BE49-F238E27FC236}">
                  <a16:creationId xmlns:a16="http://schemas.microsoft.com/office/drawing/2014/main" id="{AE2BFBCE-AE5C-4D1E-8E97-7F381FA030CA}"/>
                </a:ext>
              </a:extLst>
            </p:cNvPr>
            <p:cNvSpPr/>
            <p:nvPr/>
          </p:nvSpPr>
          <p:spPr>
            <a:xfrm rot="-8936366">
              <a:off x="3659126" y="3173505"/>
              <a:ext cx="578551" cy="578963"/>
            </a:xfrm>
            <a:prstGeom prst="pie">
              <a:avLst>
                <a:gd name="adj1" fmla="val 6190354"/>
                <a:gd name="adj2" fmla="val 14996165"/>
              </a:avLst>
            </a:prstGeom>
            <a:solidFill>
              <a:srgbClr val="7F209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2;p41">
              <a:extLst>
                <a:ext uri="{FF2B5EF4-FFF2-40B4-BE49-F238E27FC236}">
                  <a16:creationId xmlns:a16="http://schemas.microsoft.com/office/drawing/2014/main" id="{4988A0D5-252C-4EA0-9D6B-EFB0059341BA}"/>
                </a:ext>
              </a:extLst>
            </p:cNvPr>
            <p:cNvSpPr/>
            <p:nvPr/>
          </p:nvSpPr>
          <p:spPr>
            <a:xfrm rot="1824498">
              <a:off x="3659375" y="3173497"/>
              <a:ext cx="578475" cy="578885"/>
            </a:xfrm>
            <a:prstGeom prst="pie">
              <a:avLst>
                <a:gd name="adj1" fmla="val 4028252"/>
                <a:gd name="adj2" fmla="val 17183677"/>
              </a:avLst>
            </a:prstGeom>
            <a:solidFill>
              <a:srgbClr val="7F2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3;p41">
              <a:extLst>
                <a:ext uri="{FF2B5EF4-FFF2-40B4-BE49-F238E27FC236}">
                  <a16:creationId xmlns:a16="http://schemas.microsoft.com/office/drawing/2014/main" id="{8BF210F0-28F7-49EC-8C91-C38AC3BCB351}"/>
                </a:ext>
              </a:extLst>
            </p:cNvPr>
            <p:cNvSpPr/>
            <p:nvPr/>
          </p:nvSpPr>
          <p:spPr>
            <a:xfrm rot="-600092">
              <a:off x="3198852" y="1195456"/>
              <a:ext cx="2777611" cy="2777611"/>
            </a:xfrm>
            <a:prstGeom prst="blockArc">
              <a:avLst>
                <a:gd name="adj1" fmla="val 12513247"/>
                <a:gd name="adj2" fmla="val 16867657"/>
                <a:gd name="adj3" fmla="val 20844"/>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4;p41">
              <a:extLst>
                <a:ext uri="{FF2B5EF4-FFF2-40B4-BE49-F238E27FC236}">
                  <a16:creationId xmlns:a16="http://schemas.microsoft.com/office/drawing/2014/main" id="{C13958C8-3B8A-4E23-BCB0-235C4B8B5E0A}"/>
                </a:ext>
              </a:extLst>
            </p:cNvPr>
            <p:cNvSpPr/>
            <p:nvPr/>
          </p:nvSpPr>
          <p:spPr>
            <a:xfrm rot="-176551">
              <a:off x="4312105" y="1195442"/>
              <a:ext cx="578563" cy="579162"/>
            </a:xfrm>
            <a:prstGeom prst="pie">
              <a:avLst>
                <a:gd name="adj1" fmla="val 6190354"/>
                <a:gd name="adj2" fmla="val 14996165"/>
              </a:avLst>
            </a:prstGeom>
            <a:solidFill>
              <a:srgbClr val="55156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25;p41">
              <a:extLst>
                <a:ext uri="{FF2B5EF4-FFF2-40B4-BE49-F238E27FC236}">
                  <a16:creationId xmlns:a16="http://schemas.microsoft.com/office/drawing/2014/main" id="{D16563EC-203E-45D1-8E27-E3111C9CE819}"/>
                </a:ext>
              </a:extLst>
            </p:cNvPr>
            <p:cNvSpPr/>
            <p:nvPr/>
          </p:nvSpPr>
          <p:spPr>
            <a:xfrm rot="10584085">
              <a:off x="4312088" y="1195622"/>
              <a:ext cx="578340" cy="578939"/>
            </a:xfrm>
            <a:prstGeom prst="pie">
              <a:avLst>
                <a:gd name="adj1" fmla="val 4028252"/>
                <a:gd name="adj2" fmla="val 17183677"/>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6;p41">
              <a:extLst>
                <a:ext uri="{FF2B5EF4-FFF2-40B4-BE49-F238E27FC236}">
                  <a16:creationId xmlns:a16="http://schemas.microsoft.com/office/drawing/2014/main" id="{B6239A22-A57D-42AB-A444-EC63E3DAAAC6}"/>
                </a:ext>
              </a:extLst>
            </p:cNvPr>
            <p:cNvSpPr/>
            <p:nvPr/>
          </p:nvSpPr>
          <p:spPr>
            <a:xfrm rot="8344778">
              <a:off x="4940929" y="3162886"/>
              <a:ext cx="578465" cy="578888"/>
            </a:xfrm>
            <a:prstGeom prst="pie">
              <a:avLst>
                <a:gd name="adj1" fmla="val 6190354"/>
                <a:gd name="adj2" fmla="val 14996165"/>
              </a:avLst>
            </a:prstGeom>
            <a:solidFill>
              <a:srgbClr val="761E86"/>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7;p41">
              <a:extLst>
                <a:ext uri="{FF2B5EF4-FFF2-40B4-BE49-F238E27FC236}">
                  <a16:creationId xmlns:a16="http://schemas.microsoft.com/office/drawing/2014/main" id="{CC9C5F4A-7570-474D-BFAB-947C36210F08}"/>
                </a:ext>
              </a:extLst>
            </p:cNvPr>
            <p:cNvSpPr/>
            <p:nvPr/>
          </p:nvSpPr>
          <p:spPr>
            <a:xfrm rot="-2495643">
              <a:off x="4941000" y="3162728"/>
              <a:ext cx="578445" cy="579093"/>
            </a:xfrm>
            <a:prstGeom prst="pie">
              <a:avLst>
                <a:gd name="adj1" fmla="val 4028252"/>
                <a:gd name="adj2" fmla="val 17183677"/>
              </a:avLst>
            </a:prstGeom>
            <a:solidFill>
              <a:srgbClr val="761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8;p41">
              <a:extLst>
                <a:ext uri="{FF2B5EF4-FFF2-40B4-BE49-F238E27FC236}">
                  <a16:creationId xmlns:a16="http://schemas.microsoft.com/office/drawing/2014/main" id="{43631164-FA17-4D5B-9FBA-B9C03B278FB1}"/>
                </a:ext>
              </a:extLst>
            </p:cNvPr>
            <p:cNvSpPr/>
            <p:nvPr/>
          </p:nvSpPr>
          <p:spPr>
            <a:xfrm rot="-4556960">
              <a:off x="3257335" y="1939059"/>
              <a:ext cx="578302" cy="578957"/>
            </a:xfrm>
            <a:prstGeom prst="pie">
              <a:avLst>
                <a:gd name="adj1" fmla="val 6190354"/>
                <a:gd name="adj2" fmla="val 14996165"/>
              </a:avLst>
            </a:prstGeom>
            <a:solidFill>
              <a:srgbClr val="9225A5"/>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9;p41">
              <a:extLst>
                <a:ext uri="{FF2B5EF4-FFF2-40B4-BE49-F238E27FC236}">
                  <a16:creationId xmlns:a16="http://schemas.microsoft.com/office/drawing/2014/main" id="{71C9FCDE-BF6A-4F26-A624-47ECFCC5CD0A}"/>
                </a:ext>
              </a:extLst>
            </p:cNvPr>
            <p:cNvSpPr/>
            <p:nvPr/>
          </p:nvSpPr>
          <p:spPr>
            <a:xfrm rot="6204541">
              <a:off x="3257468" y="1938977"/>
              <a:ext cx="578264" cy="578917"/>
            </a:xfrm>
            <a:prstGeom prst="pie">
              <a:avLst>
                <a:gd name="adj1" fmla="val 4028252"/>
                <a:gd name="adj2" fmla="val 17183677"/>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0;p41">
              <a:extLst>
                <a:ext uri="{FF2B5EF4-FFF2-40B4-BE49-F238E27FC236}">
                  <a16:creationId xmlns:a16="http://schemas.microsoft.com/office/drawing/2014/main" id="{32CD1385-9524-41EE-9E6B-3171EDC9B0F4}"/>
                </a:ext>
              </a:extLst>
            </p:cNvPr>
            <p:cNvSpPr txBox="1"/>
            <p:nvPr/>
          </p:nvSpPr>
          <p:spPr>
            <a:xfrm>
              <a:off x="4341900" y="1271896"/>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sp>
          <p:nvSpPr>
            <p:cNvPr id="53" name="Google Shape;431;p41">
              <a:extLst>
                <a:ext uri="{FF2B5EF4-FFF2-40B4-BE49-F238E27FC236}">
                  <a16:creationId xmlns:a16="http://schemas.microsoft.com/office/drawing/2014/main" id="{F168752F-EAC5-411D-AD92-7364EBB68659}"/>
                </a:ext>
              </a:extLst>
            </p:cNvPr>
            <p:cNvSpPr txBox="1"/>
            <p:nvPr/>
          </p:nvSpPr>
          <p:spPr>
            <a:xfrm>
              <a:off x="3274219" y="2018364"/>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sp>
          <p:nvSpPr>
            <p:cNvPr id="54" name="Google Shape;432;p41">
              <a:extLst>
                <a:ext uri="{FF2B5EF4-FFF2-40B4-BE49-F238E27FC236}">
                  <a16:creationId xmlns:a16="http://schemas.microsoft.com/office/drawing/2014/main" id="{74A8C358-8AF4-4AF2-A3FA-6DB3B318F87E}"/>
                </a:ext>
              </a:extLst>
            </p:cNvPr>
            <p:cNvSpPr txBox="1"/>
            <p:nvPr/>
          </p:nvSpPr>
          <p:spPr>
            <a:xfrm>
              <a:off x="3685317" y="3247321"/>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05</a:t>
              </a:r>
              <a:endParaRPr sz="1600" b="1">
                <a:solidFill>
                  <a:srgbClr val="FFFFFF"/>
                </a:solidFill>
                <a:latin typeface="Roboto"/>
                <a:ea typeface="Roboto"/>
                <a:cs typeface="Roboto"/>
                <a:sym typeface="Roboto"/>
              </a:endParaRPr>
            </a:p>
          </p:txBody>
        </p:sp>
        <p:sp>
          <p:nvSpPr>
            <p:cNvPr id="55" name="Google Shape;433;p41">
              <a:extLst>
                <a:ext uri="{FF2B5EF4-FFF2-40B4-BE49-F238E27FC236}">
                  <a16:creationId xmlns:a16="http://schemas.microsoft.com/office/drawing/2014/main" id="{4F7AD8FD-AC97-4669-976B-08C09451FD8F}"/>
                </a:ext>
              </a:extLst>
            </p:cNvPr>
            <p:cNvSpPr txBox="1"/>
            <p:nvPr/>
          </p:nvSpPr>
          <p:spPr>
            <a:xfrm>
              <a:off x="4955323" y="3247321"/>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56" name="Google Shape;434;p41">
              <a:extLst>
                <a:ext uri="{FF2B5EF4-FFF2-40B4-BE49-F238E27FC236}">
                  <a16:creationId xmlns:a16="http://schemas.microsoft.com/office/drawing/2014/main" id="{7D969C66-5DD7-476B-B07E-A0D9586A050A}"/>
                </a:ext>
              </a:extLst>
            </p:cNvPr>
            <p:cNvSpPr txBox="1"/>
            <p:nvPr/>
          </p:nvSpPr>
          <p:spPr>
            <a:xfrm>
              <a:off x="5364737" y="2018364"/>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sp>
        <p:nvSpPr>
          <p:cNvPr id="57" name="Google Shape;435;p41">
            <a:extLst>
              <a:ext uri="{FF2B5EF4-FFF2-40B4-BE49-F238E27FC236}">
                <a16:creationId xmlns:a16="http://schemas.microsoft.com/office/drawing/2014/main" id="{1ED7FB2A-46B8-409A-BED8-6FE5CDB1195A}"/>
              </a:ext>
            </a:extLst>
          </p:cNvPr>
          <p:cNvSpPr/>
          <p:nvPr/>
        </p:nvSpPr>
        <p:spPr>
          <a:xfrm flipH="1">
            <a:off x="5135812" y="2906720"/>
            <a:ext cx="1591191" cy="1591191"/>
          </a:xfrm>
          <a:custGeom>
            <a:avLst/>
            <a:gdLst/>
            <a:ahLst/>
            <a:cxnLst/>
            <a:rect l="l" t="t" r="r" b="b"/>
            <a:pathLst>
              <a:path w="570831" h="570831" extrusionOk="0">
                <a:moveTo>
                  <a:pt x="285416" y="0"/>
                </a:moveTo>
                <a:cubicBezTo>
                  <a:pt x="128040" y="0"/>
                  <a:pt x="0" y="128040"/>
                  <a:pt x="0" y="285416"/>
                </a:cubicBezTo>
                <a:cubicBezTo>
                  <a:pt x="0" y="442791"/>
                  <a:pt x="128040" y="570831"/>
                  <a:pt x="285416" y="570831"/>
                </a:cubicBezTo>
                <a:cubicBezTo>
                  <a:pt x="442791" y="570831"/>
                  <a:pt x="570831" y="442791"/>
                  <a:pt x="570831" y="285416"/>
                </a:cubicBezTo>
                <a:cubicBezTo>
                  <a:pt x="570831" y="128040"/>
                  <a:pt x="442791" y="0"/>
                  <a:pt x="285416" y="0"/>
                </a:cubicBezTo>
                <a:close/>
                <a:moveTo>
                  <a:pt x="114464" y="294485"/>
                </a:moveTo>
                <a:cubicBezTo>
                  <a:pt x="112412" y="296164"/>
                  <a:pt x="109893" y="297307"/>
                  <a:pt x="107031" y="297307"/>
                </a:cubicBezTo>
                <a:cubicBezTo>
                  <a:pt x="100457" y="297307"/>
                  <a:pt x="95138" y="291988"/>
                  <a:pt x="95138" y="285414"/>
                </a:cubicBezTo>
                <a:cubicBezTo>
                  <a:pt x="95138" y="271648"/>
                  <a:pt x="97013" y="258070"/>
                  <a:pt x="99923" y="244739"/>
                </a:cubicBezTo>
                <a:cubicBezTo>
                  <a:pt x="99923" y="244739"/>
                  <a:pt x="102265" y="234195"/>
                  <a:pt x="102363" y="233921"/>
                </a:cubicBezTo>
                <a:cubicBezTo>
                  <a:pt x="125185" y="152904"/>
                  <a:pt x="200361" y="95138"/>
                  <a:pt x="285417" y="95138"/>
                </a:cubicBezTo>
                <a:cubicBezTo>
                  <a:pt x="354383" y="95138"/>
                  <a:pt x="418372" y="133140"/>
                  <a:pt x="451729" y="192917"/>
                </a:cubicBezTo>
                <a:cubicBezTo>
                  <a:pt x="455023" y="198822"/>
                  <a:pt x="452324" y="206362"/>
                  <a:pt x="446217" y="209260"/>
                </a:cubicBezTo>
                <a:lnTo>
                  <a:pt x="424682" y="219481"/>
                </a:lnTo>
                <a:cubicBezTo>
                  <a:pt x="418950" y="222202"/>
                  <a:pt x="412345" y="219790"/>
                  <a:pt x="409173" y="214295"/>
                </a:cubicBezTo>
                <a:cubicBezTo>
                  <a:pt x="383878" y="170466"/>
                  <a:pt x="336467" y="142708"/>
                  <a:pt x="285416" y="142708"/>
                </a:cubicBezTo>
                <a:cubicBezTo>
                  <a:pt x="235855" y="142708"/>
                  <a:pt x="190780" y="168866"/>
                  <a:pt x="165077" y="208987"/>
                </a:cubicBezTo>
                <a:lnTo>
                  <a:pt x="182147" y="214677"/>
                </a:lnTo>
                <a:cubicBezTo>
                  <a:pt x="186236" y="216036"/>
                  <a:pt x="189266" y="219508"/>
                  <a:pt x="190068" y="223747"/>
                </a:cubicBezTo>
                <a:cubicBezTo>
                  <a:pt x="190869" y="227986"/>
                  <a:pt x="189313" y="232329"/>
                  <a:pt x="186003" y="235093"/>
                </a:cubicBezTo>
                <a:lnTo>
                  <a:pt x="114649" y="294554"/>
                </a:lnTo>
                <a:cubicBezTo>
                  <a:pt x="114590" y="294605"/>
                  <a:pt x="114523" y="294454"/>
                  <a:pt x="114464" y="294485"/>
                </a:cubicBezTo>
                <a:close/>
                <a:moveTo>
                  <a:pt x="472144" y="326091"/>
                </a:moveTo>
                <a:cubicBezTo>
                  <a:pt x="472144" y="326091"/>
                  <a:pt x="469803" y="336635"/>
                  <a:pt x="469705" y="336908"/>
                </a:cubicBezTo>
                <a:cubicBezTo>
                  <a:pt x="446883" y="417926"/>
                  <a:pt x="371707" y="475692"/>
                  <a:pt x="286651" y="475692"/>
                </a:cubicBezTo>
                <a:cubicBezTo>
                  <a:pt x="217684" y="475692"/>
                  <a:pt x="153695" y="437690"/>
                  <a:pt x="120338" y="377912"/>
                </a:cubicBezTo>
                <a:cubicBezTo>
                  <a:pt x="117045" y="372008"/>
                  <a:pt x="119743" y="364468"/>
                  <a:pt x="125850" y="361570"/>
                </a:cubicBezTo>
                <a:lnTo>
                  <a:pt x="147386" y="351349"/>
                </a:lnTo>
                <a:cubicBezTo>
                  <a:pt x="153118" y="348628"/>
                  <a:pt x="159722" y="351040"/>
                  <a:pt x="162894" y="356535"/>
                </a:cubicBezTo>
                <a:cubicBezTo>
                  <a:pt x="188189" y="400365"/>
                  <a:pt x="235600" y="428123"/>
                  <a:pt x="286652" y="428123"/>
                </a:cubicBezTo>
                <a:cubicBezTo>
                  <a:pt x="336213" y="428123"/>
                  <a:pt x="381287" y="401965"/>
                  <a:pt x="406990" y="361844"/>
                </a:cubicBezTo>
                <a:lnTo>
                  <a:pt x="389920" y="356154"/>
                </a:lnTo>
                <a:cubicBezTo>
                  <a:pt x="385832" y="354795"/>
                  <a:pt x="382801" y="351323"/>
                  <a:pt x="382000" y="347084"/>
                </a:cubicBezTo>
                <a:cubicBezTo>
                  <a:pt x="381198" y="342845"/>
                  <a:pt x="382754" y="338502"/>
                  <a:pt x="386065" y="335738"/>
                </a:cubicBezTo>
                <a:lnTo>
                  <a:pt x="457418" y="276277"/>
                </a:lnTo>
                <a:cubicBezTo>
                  <a:pt x="457478" y="276228"/>
                  <a:pt x="457544" y="276378"/>
                  <a:pt x="457605" y="276347"/>
                </a:cubicBezTo>
                <a:cubicBezTo>
                  <a:pt x="459656" y="274668"/>
                  <a:pt x="462176" y="273525"/>
                  <a:pt x="465038" y="273525"/>
                </a:cubicBezTo>
                <a:cubicBezTo>
                  <a:pt x="471611" y="273525"/>
                  <a:pt x="476930" y="278844"/>
                  <a:pt x="476930" y="285418"/>
                </a:cubicBezTo>
                <a:cubicBezTo>
                  <a:pt x="476929" y="299182"/>
                  <a:pt x="475054" y="312760"/>
                  <a:pt x="472144" y="326091"/>
                </a:cubicBez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7E7C7F"/>
              </a:solidFill>
              <a:latin typeface="Calibri"/>
              <a:ea typeface="Calibri"/>
              <a:cs typeface="Calibri"/>
              <a:sym typeface="Calibri"/>
            </a:endParaRPr>
          </a:p>
        </p:txBody>
      </p:sp>
    </p:spTree>
    <p:extLst>
      <p:ext uri="{BB962C8B-B14F-4D97-AF65-F5344CB8AC3E}">
        <p14:creationId xmlns:p14="http://schemas.microsoft.com/office/powerpoint/2010/main" val="2067451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4176C-32D1-4A79-8378-C0A463AD6F6A}"/>
              </a:ext>
            </a:extLst>
          </p:cNvPr>
          <p:cNvSpPr>
            <a:spLocks noGrp="1"/>
          </p:cNvSpPr>
          <p:nvPr>
            <p:ph type="title"/>
          </p:nvPr>
        </p:nvSpPr>
        <p:spPr/>
        <p:txBody>
          <a:bodyPr/>
          <a:lstStyle/>
          <a:p>
            <a:r>
              <a:rPr lang="en-US" dirty="0"/>
              <a:t>More Resources</a:t>
            </a:r>
          </a:p>
        </p:txBody>
      </p:sp>
      <p:sp>
        <p:nvSpPr>
          <p:cNvPr id="5" name="Content Placeholder 4">
            <a:extLst>
              <a:ext uri="{FF2B5EF4-FFF2-40B4-BE49-F238E27FC236}">
                <a16:creationId xmlns:a16="http://schemas.microsoft.com/office/drawing/2014/main" id="{3A38571A-526E-4B5F-B14E-C4D6E82F259A}"/>
              </a:ext>
            </a:extLst>
          </p:cNvPr>
          <p:cNvSpPr>
            <a:spLocks noGrp="1"/>
          </p:cNvSpPr>
          <p:nvPr>
            <p:ph idx="1"/>
          </p:nvPr>
        </p:nvSpPr>
        <p:spPr>
          <a:xfrm>
            <a:off x="655320" y="1317600"/>
            <a:ext cx="10881360" cy="4729239"/>
          </a:xfrm>
        </p:spPr>
        <p:txBody>
          <a:bodyPr/>
          <a:lstStyle/>
          <a:p>
            <a:pPr marL="457200" indent="-457200">
              <a:buFont typeface="Arial" panose="020B0604020202020204" pitchFamily="34" charset="0"/>
              <a:buChar char="•"/>
            </a:pPr>
            <a:r>
              <a:rPr lang="en-US" dirty="0">
                <a:latin typeface="Gill Sans MT" panose="020B0502020104020203" pitchFamily="34" charset="0"/>
              </a:rPr>
              <a:t>SANS Purple Team: </a:t>
            </a:r>
          </a:p>
          <a:p>
            <a:pPr marL="923925" lvl="1" indent="-457200">
              <a:buFont typeface="Arial" panose="020B0604020202020204" pitchFamily="34" charset="0"/>
              <a:buChar char="•"/>
            </a:pPr>
            <a:r>
              <a:rPr lang="en-US" dirty="0">
                <a:latin typeface="Gill Sans MT" panose="020B0502020104020203" pitchFamily="34" charset="0"/>
                <a:hlinkClick r:id="rId2"/>
              </a:rPr>
              <a:t>https://www.sans.org/purple-team/</a:t>
            </a:r>
            <a:endParaRPr lang="en-US" dirty="0">
              <a:latin typeface="Gill Sans MT" panose="020B0502020104020203" pitchFamily="34" charset="0"/>
            </a:endParaRPr>
          </a:p>
          <a:p>
            <a:pPr marL="457200" indent="-457200">
              <a:buFont typeface="Arial" panose="020B0604020202020204" pitchFamily="34" charset="0"/>
              <a:buChar char="•"/>
            </a:pPr>
            <a:r>
              <a:rPr lang="en-US" dirty="0">
                <a:latin typeface="Gill Sans MT" panose="020B0502020104020203" pitchFamily="34" charset="0"/>
              </a:rPr>
              <a:t>Blogs: </a:t>
            </a:r>
          </a:p>
          <a:p>
            <a:pPr marL="923925" lvl="1" indent="-457200">
              <a:buFont typeface="Arial" panose="020B0604020202020204" pitchFamily="34" charset="0"/>
              <a:buChar char="•"/>
            </a:pPr>
            <a:r>
              <a:rPr lang="en-US" dirty="0">
                <a:latin typeface="Gill Sans MT" panose="020B0502020104020203" pitchFamily="34" charset="0"/>
                <a:hlinkClick r:id="rId3"/>
              </a:rPr>
              <a:t>https://www.sans.org/blog/?focus-area=purple-team</a:t>
            </a:r>
            <a:endParaRPr lang="en-US" dirty="0">
              <a:latin typeface="Gill Sans MT" panose="020B0502020104020203" pitchFamily="34" charset="0"/>
            </a:endParaRPr>
          </a:p>
          <a:p>
            <a:pPr marL="457200" indent="-457200">
              <a:buFont typeface="Arial" panose="020B0604020202020204" pitchFamily="34" charset="0"/>
              <a:buChar char="•"/>
            </a:pPr>
            <a:r>
              <a:rPr lang="en-US" dirty="0">
                <a:latin typeface="Gill Sans MT" panose="020B0502020104020203" pitchFamily="34" charset="0"/>
              </a:rPr>
              <a:t>Detection Engineering Workshop:</a:t>
            </a:r>
          </a:p>
          <a:p>
            <a:pPr marL="923925" lvl="1" indent="-457200">
              <a:buFont typeface="Arial" panose="020B0604020202020204" pitchFamily="34" charset="0"/>
              <a:buChar char="•"/>
            </a:pPr>
            <a:r>
              <a:rPr lang="en-US" dirty="0">
                <a:latin typeface="Gill Sans MT" panose="020B0502020104020203" pitchFamily="34" charset="0"/>
                <a:hlinkClick r:id="rId4"/>
              </a:rPr>
              <a:t>https://www.scythe.io/purple-team-workshops</a:t>
            </a:r>
            <a:r>
              <a:rPr lang="en-US" dirty="0">
                <a:latin typeface="Gill Sans MT" panose="020B0502020104020203" pitchFamily="34" charset="0"/>
              </a:rPr>
              <a:t> </a:t>
            </a:r>
          </a:p>
          <a:p>
            <a:pPr marL="457200" indent="-457200">
              <a:buFont typeface="Arial" panose="020B0604020202020204" pitchFamily="34" charset="0"/>
              <a:buChar char="•"/>
            </a:pPr>
            <a:r>
              <a:rPr lang="en-US" dirty="0">
                <a:latin typeface="Gill Sans MT" panose="020B0502020104020203" pitchFamily="34" charset="0"/>
              </a:rPr>
              <a:t>SANS Courses</a:t>
            </a:r>
          </a:p>
          <a:p>
            <a:pPr marL="923925" lvl="1" indent="-457200">
              <a:buFont typeface="Arial" panose="020B0604020202020204" pitchFamily="34" charset="0"/>
              <a:buChar char="•"/>
            </a:pPr>
            <a:r>
              <a:rPr lang="en-US" dirty="0">
                <a:latin typeface="Gill Sans MT" panose="020B0502020104020203" pitchFamily="34" charset="0"/>
                <a:hlinkClick r:id="rId5"/>
              </a:rPr>
              <a:t>SEC599: Defeating Advanced Adversaries - Purple Team Tactics &amp; Kill Chain Defenses</a:t>
            </a:r>
            <a:endParaRPr lang="en-US" dirty="0">
              <a:latin typeface="Gill Sans MT" panose="020B0502020104020203" pitchFamily="34" charset="0"/>
            </a:endParaRPr>
          </a:p>
          <a:p>
            <a:pPr marL="923925" lvl="1" indent="-457200">
              <a:buFont typeface="Arial" panose="020B0604020202020204" pitchFamily="34" charset="0"/>
              <a:buChar char="•"/>
            </a:pPr>
            <a:r>
              <a:rPr lang="en-US" dirty="0">
                <a:latin typeface="Gill Sans MT" panose="020B0502020104020203" pitchFamily="34" charset="0"/>
                <a:hlinkClick r:id="rId6"/>
              </a:rPr>
              <a:t>SEC699: Purple Team Tactics - Adversary Emulation for Breach Prevention &amp; Detection</a:t>
            </a:r>
            <a:endParaRPr lang="en-US" dirty="0">
              <a:latin typeface="Gill Sans MT" panose="020B0502020104020203" pitchFamily="34" charset="0"/>
            </a:endParaRPr>
          </a:p>
          <a:p>
            <a:pPr marL="923925"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8810333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91240B29-F687-4F45-9708-019B960494DF}">
              <a14:hiddenLine xmlns:a14="http://schemas.microsoft.com/office/drawing/2010/main">
                <a:solidFill>
                  <a:prstClr val="black"/>
                </a:solidFill>
              </a14:hiddenLine>
            </a:ext>
          </a:extLst>
        </p:spPr>
        <p:txBody>
          <a:bodyPr/>
          <a:lstStyle/>
          <a:p>
            <a:r>
              <a:rPr lang="en-US" dirty="0"/>
              <a:t>SANS PURPLE TEAM COURSES</a:t>
            </a:r>
          </a:p>
        </p:txBody>
      </p:sp>
      <p:sp>
        <p:nvSpPr>
          <p:cNvPr id="22" name="Content Placeholder 2">
            <a:extLst>
              <a:ext uri="{FF2B5EF4-FFF2-40B4-BE49-F238E27FC236}">
                <a16:creationId xmlns:a16="http://schemas.microsoft.com/office/drawing/2014/main" id="{0516CCCA-7AD6-4572-A586-90E1B359BCB1}"/>
              </a:ext>
            </a:extLst>
          </p:cNvPr>
          <p:cNvSpPr>
            <a:spLocks noGrp="1"/>
          </p:cNvSpPr>
          <p:nvPr>
            <p:ph idx="1"/>
          </p:nvPr>
        </p:nvSpPr>
        <p:spPr>
          <a:xfrm>
            <a:off x="655320" y="1265179"/>
            <a:ext cx="10881360" cy="3900178"/>
          </a:xfrm>
          <a:extLst>
            <a:ext uri="{91240B29-F687-4F45-9708-019B960494DF}">
              <a14:hiddenLine xmlns:a14="http://schemas.microsoft.com/office/drawing/2010/main">
                <a:solidFill>
                  <a:prstClr val="black"/>
                </a:solidFill>
              </a14:hiddenLine>
            </a:ext>
          </a:extLst>
        </p:spPr>
        <p:txBody>
          <a:bodyPr>
            <a:normAutofit/>
          </a:bodyPr>
          <a:lstStyle/>
          <a:p>
            <a:pPr algn="ctr"/>
            <a:r>
              <a:rPr lang="nl-BE" b="1" dirty="0">
                <a:latin typeface="Gill Sans MT" panose="020B0502020104020203" pitchFamily="34" charset="0"/>
              </a:rPr>
              <a:t>SEC504 </a:t>
            </a:r>
            <a:r>
              <a:rPr lang="en-US" dirty="0"/>
              <a:t>-&gt; </a:t>
            </a:r>
            <a:r>
              <a:rPr lang="nl-BE" b="1" dirty="0">
                <a:latin typeface="Gill Sans MT" panose="020B0502020104020203" pitchFamily="34" charset="0"/>
              </a:rPr>
              <a:t>SEC599 </a:t>
            </a:r>
            <a:r>
              <a:rPr lang="en-US" dirty="0"/>
              <a:t>-&gt;</a:t>
            </a:r>
            <a:r>
              <a:rPr lang="nl-BE" b="1" dirty="0">
                <a:latin typeface="Gill Sans MT" panose="020B0502020104020203" pitchFamily="34" charset="0"/>
              </a:rPr>
              <a:t> SEC699</a:t>
            </a:r>
            <a:endParaRPr lang="en-US" dirty="0"/>
          </a:p>
          <a:p>
            <a:endParaRPr lang="en-US" sz="200" dirty="0"/>
          </a:p>
          <a:p>
            <a:pPr algn="ctr"/>
            <a:r>
              <a:rPr lang="en-US" b="1" dirty="0"/>
              <a:t>What are the key differences?</a:t>
            </a:r>
          </a:p>
          <a:p>
            <a:endParaRPr lang="en-US" b="1" dirty="0"/>
          </a:p>
        </p:txBody>
      </p:sp>
      <p:sp>
        <p:nvSpPr>
          <p:cNvPr id="7" name="Rectangle 6">
            <a:extLst>
              <a:ext uri="{FF2B5EF4-FFF2-40B4-BE49-F238E27FC236}">
                <a16:creationId xmlns:a16="http://schemas.microsoft.com/office/drawing/2014/main" id="{4647BC4F-BC76-42E2-89F4-46C7EC52A2BE}"/>
              </a:ext>
            </a:extLst>
          </p:cNvPr>
          <p:cNvSpPr/>
          <p:nvPr/>
        </p:nvSpPr>
        <p:spPr>
          <a:xfrm>
            <a:off x="379825" y="3020200"/>
            <a:ext cx="5508000" cy="1224797"/>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b="1" dirty="0">
                <a:latin typeface="Gill Sans MT" panose="020B0502020104020203" pitchFamily="34" charset="0"/>
              </a:rPr>
              <a:t>SEC599</a:t>
            </a:r>
          </a:p>
          <a:p>
            <a:pPr algn="ctr"/>
            <a:r>
              <a:rPr lang="nl-BE" b="1" dirty="0">
                <a:latin typeface="Gill Sans MT" panose="020B0502020104020203" pitchFamily="34" charset="0"/>
              </a:rPr>
              <a:t>Defeating Advanced Adversaries</a:t>
            </a:r>
            <a:endParaRPr lang="nl-BE" sz="1400" dirty="0">
              <a:latin typeface="Gill Sans MT" panose="020B0502020104020203" pitchFamily="34" charset="0"/>
            </a:endParaRPr>
          </a:p>
          <a:p>
            <a:pPr algn="ctr"/>
            <a:r>
              <a:rPr lang="nl-BE" sz="1800" dirty="0">
                <a:latin typeface="Gill Sans MT" panose="020B0502020104020203" pitchFamily="34" charset="0"/>
              </a:rPr>
              <a:t>Purple Team Tactics &amp; Kill Chain Defenses</a:t>
            </a:r>
            <a:endParaRPr lang="en-BE" sz="1800" b="1" dirty="0">
              <a:latin typeface="Gill Sans MT" panose="020B0502020104020203" pitchFamily="34" charset="0"/>
            </a:endParaRPr>
          </a:p>
        </p:txBody>
      </p:sp>
      <p:sp>
        <p:nvSpPr>
          <p:cNvPr id="8" name="Rectangle 7">
            <a:extLst>
              <a:ext uri="{FF2B5EF4-FFF2-40B4-BE49-F238E27FC236}">
                <a16:creationId xmlns:a16="http://schemas.microsoft.com/office/drawing/2014/main" id="{67578278-59E1-4742-AEB8-C81A8022D5AD}"/>
              </a:ext>
            </a:extLst>
          </p:cNvPr>
          <p:cNvSpPr/>
          <p:nvPr/>
        </p:nvSpPr>
        <p:spPr>
          <a:xfrm>
            <a:off x="342900" y="4471706"/>
            <a:ext cx="5544925" cy="4486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MT" panose="020B0502020104020203" pitchFamily="34" charset="0"/>
              </a:rPr>
              <a:t>Purple Team class: Focus on Red (20%) &amp; Blue (80%)</a:t>
            </a:r>
          </a:p>
        </p:txBody>
      </p:sp>
      <p:sp>
        <p:nvSpPr>
          <p:cNvPr id="11" name="Rectangle 10">
            <a:extLst>
              <a:ext uri="{FF2B5EF4-FFF2-40B4-BE49-F238E27FC236}">
                <a16:creationId xmlns:a16="http://schemas.microsoft.com/office/drawing/2014/main" id="{FA99E3D1-B15E-4E2D-921D-8C34ADA311D2}"/>
              </a:ext>
            </a:extLst>
          </p:cNvPr>
          <p:cNvSpPr/>
          <p:nvPr/>
        </p:nvSpPr>
        <p:spPr>
          <a:xfrm>
            <a:off x="379825" y="5103151"/>
            <a:ext cx="5508000" cy="450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MT" panose="020B0502020104020203" pitchFamily="34" charset="0"/>
              </a:rPr>
              <a:t>20% emulation, 50% prevention, 30% detection</a:t>
            </a:r>
          </a:p>
        </p:txBody>
      </p:sp>
      <p:sp>
        <p:nvSpPr>
          <p:cNvPr id="16" name="Rectangle 15">
            <a:extLst>
              <a:ext uri="{FF2B5EF4-FFF2-40B4-BE49-F238E27FC236}">
                <a16:creationId xmlns:a16="http://schemas.microsoft.com/office/drawing/2014/main" id="{8536E118-3893-47A5-8059-D923EDED8B49}"/>
              </a:ext>
            </a:extLst>
          </p:cNvPr>
          <p:cNvSpPr/>
          <p:nvPr/>
        </p:nvSpPr>
        <p:spPr>
          <a:xfrm>
            <a:off x="6283566" y="3020199"/>
            <a:ext cx="5508000" cy="12247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b="1">
                <a:latin typeface="Gill Sans MT" panose="020B0502020104020203" pitchFamily="34" charset="0"/>
              </a:rPr>
              <a:t>SEC699</a:t>
            </a:r>
          </a:p>
          <a:p>
            <a:pPr algn="ctr"/>
            <a:r>
              <a:rPr lang="nl-BE" b="1">
                <a:latin typeface="Gill Sans MT" panose="020B0502020104020203" pitchFamily="34" charset="0"/>
              </a:rPr>
              <a:t>Advanced Purple Team Tactics</a:t>
            </a:r>
            <a:endParaRPr lang="nl-BE" sz="1400">
              <a:latin typeface="Gill Sans MT" panose="020B0502020104020203" pitchFamily="34" charset="0"/>
            </a:endParaRPr>
          </a:p>
          <a:p>
            <a:pPr algn="ctr"/>
            <a:r>
              <a:rPr lang="nl-BE" sz="1800">
                <a:latin typeface="Gill Sans MT" panose="020B0502020104020203" pitchFamily="34" charset="0"/>
              </a:rPr>
              <a:t>Adversary Emulation for Breach Prevention &amp; Detection</a:t>
            </a:r>
            <a:endParaRPr lang="en-BE" sz="1800" b="1">
              <a:latin typeface="Gill Sans MT" panose="020B0502020104020203" pitchFamily="34" charset="0"/>
            </a:endParaRPr>
          </a:p>
        </p:txBody>
      </p:sp>
      <p:sp>
        <p:nvSpPr>
          <p:cNvPr id="17" name="Rectangle 16">
            <a:extLst>
              <a:ext uri="{FF2B5EF4-FFF2-40B4-BE49-F238E27FC236}">
                <a16:creationId xmlns:a16="http://schemas.microsoft.com/office/drawing/2014/main" id="{0FD45C10-994B-4A09-9807-5BBF50C3B825}"/>
              </a:ext>
            </a:extLst>
          </p:cNvPr>
          <p:cNvSpPr/>
          <p:nvPr/>
        </p:nvSpPr>
        <p:spPr>
          <a:xfrm>
            <a:off x="6283566" y="4470343"/>
            <a:ext cx="5540134" cy="45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MT" panose="020B0502020104020203" pitchFamily="34" charset="0"/>
              </a:rPr>
              <a:t>Purple Team class: Focus on Red (50%) &amp; Blue (50%)</a:t>
            </a:r>
          </a:p>
        </p:txBody>
      </p:sp>
      <p:sp>
        <p:nvSpPr>
          <p:cNvPr id="20" name="Rectangle 19">
            <a:extLst>
              <a:ext uri="{FF2B5EF4-FFF2-40B4-BE49-F238E27FC236}">
                <a16:creationId xmlns:a16="http://schemas.microsoft.com/office/drawing/2014/main" id="{8CA891AB-1766-4605-823C-4018B1424D44}"/>
              </a:ext>
            </a:extLst>
          </p:cNvPr>
          <p:cNvSpPr/>
          <p:nvPr/>
        </p:nvSpPr>
        <p:spPr>
          <a:xfrm>
            <a:off x="6304177" y="5105322"/>
            <a:ext cx="5508000" cy="45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MT" panose="020B0502020104020203" pitchFamily="34" charset="0"/>
              </a:rPr>
              <a:t>50% emulation, 50% detection (0% prevention)</a:t>
            </a:r>
          </a:p>
        </p:txBody>
      </p:sp>
      <p:sp>
        <p:nvSpPr>
          <p:cNvPr id="23" name="Rectangle 22">
            <a:extLst>
              <a:ext uri="{FF2B5EF4-FFF2-40B4-BE49-F238E27FC236}">
                <a16:creationId xmlns:a16="http://schemas.microsoft.com/office/drawing/2014/main" id="{4F44B382-A6F4-43C2-97B4-630F9732808B}"/>
              </a:ext>
            </a:extLst>
          </p:cNvPr>
          <p:cNvSpPr/>
          <p:nvPr/>
        </p:nvSpPr>
        <p:spPr>
          <a:xfrm>
            <a:off x="379825" y="5736907"/>
            <a:ext cx="5508000" cy="450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MT" panose="020B0502020104020203" pitchFamily="34" charset="0"/>
              </a:rPr>
              <a:t>50% lecture - 50% hands-on</a:t>
            </a:r>
          </a:p>
        </p:txBody>
      </p:sp>
      <p:sp>
        <p:nvSpPr>
          <p:cNvPr id="24" name="Rectangle 23">
            <a:extLst>
              <a:ext uri="{FF2B5EF4-FFF2-40B4-BE49-F238E27FC236}">
                <a16:creationId xmlns:a16="http://schemas.microsoft.com/office/drawing/2014/main" id="{A7C0EECD-802F-49B7-B68A-9672554D741C}"/>
              </a:ext>
            </a:extLst>
          </p:cNvPr>
          <p:cNvSpPr/>
          <p:nvPr/>
        </p:nvSpPr>
        <p:spPr>
          <a:xfrm>
            <a:off x="6304177" y="5736907"/>
            <a:ext cx="5508000" cy="45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MT" panose="020B0502020104020203" pitchFamily="34" charset="0"/>
              </a:rPr>
              <a:t>40% lecture - 60% hands-on</a:t>
            </a:r>
          </a:p>
        </p:txBody>
      </p:sp>
    </p:spTree>
    <p:extLst>
      <p:ext uri="{BB962C8B-B14F-4D97-AF65-F5344CB8AC3E}">
        <p14:creationId xmlns:p14="http://schemas.microsoft.com/office/powerpoint/2010/main" val="2678253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1385-D16E-406F-B9FF-21B2F4E523B9}"/>
              </a:ext>
            </a:extLst>
          </p:cNvPr>
          <p:cNvSpPr>
            <a:spLocks noGrp="1"/>
          </p:cNvSpPr>
          <p:nvPr>
            <p:ph type="ctrTitle"/>
          </p:nvPr>
        </p:nvSpPr>
        <p:spPr/>
        <p:txBody>
          <a:bodyPr/>
          <a:lstStyle/>
          <a:p>
            <a:r>
              <a:rPr lang="en-US" sz="2200" dirty="0"/>
              <a:t>What is a Purple Team?</a:t>
            </a:r>
          </a:p>
        </p:txBody>
      </p:sp>
      <p:sp>
        <p:nvSpPr>
          <p:cNvPr id="3" name="Subtitle 2">
            <a:extLst>
              <a:ext uri="{FF2B5EF4-FFF2-40B4-BE49-F238E27FC236}">
                <a16:creationId xmlns:a16="http://schemas.microsoft.com/office/drawing/2014/main" id="{3565F345-20E0-4098-B715-55DE27BCD49B}"/>
              </a:ext>
            </a:extLst>
          </p:cNvPr>
          <p:cNvSpPr>
            <a:spLocks noGrp="1"/>
          </p:cNvSpPr>
          <p:nvPr>
            <p:ph type="subTitle" idx="1"/>
          </p:nvPr>
        </p:nvSpPr>
        <p:spPr/>
        <p:txBody>
          <a:bodyPr/>
          <a:lstStyle/>
          <a:p>
            <a:r>
              <a:rPr lang="en-US" dirty="0"/>
              <a:t>A collaboration between various information security skill sets</a:t>
            </a:r>
          </a:p>
        </p:txBody>
      </p:sp>
      <p:sp>
        <p:nvSpPr>
          <p:cNvPr id="4" name="Text Placeholder 3">
            <a:extLst>
              <a:ext uri="{FF2B5EF4-FFF2-40B4-BE49-F238E27FC236}">
                <a16:creationId xmlns:a16="http://schemas.microsoft.com/office/drawing/2014/main" id="{C5915C9B-4F5A-4AFF-B9F6-879C5F208815}"/>
              </a:ext>
            </a:extLst>
          </p:cNvPr>
          <p:cNvSpPr>
            <a:spLocks noGrp="1"/>
          </p:cNvSpPr>
          <p:nvPr>
            <p:ph type="body" sz="quarter" idx="13"/>
          </p:nvPr>
        </p:nvSpPr>
        <p:spPr/>
        <p:txBody>
          <a:bodyPr/>
          <a:lstStyle/>
          <a:p>
            <a:r>
              <a:rPr lang="en-US" dirty="0">
                <a:latin typeface="Gill Sans MT" panose="020B0502020104020203" pitchFamily="34" charset="0"/>
              </a:rPr>
              <a:t>A </a:t>
            </a:r>
            <a:r>
              <a:rPr lang="en-US" b="1" dirty="0">
                <a:latin typeface="Gill Sans MT" panose="020B0502020104020203" pitchFamily="34" charset="0"/>
              </a:rPr>
              <a:t>virtual, functional team</a:t>
            </a:r>
            <a:r>
              <a:rPr lang="en-US" dirty="0">
                <a:latin typeface="Gill Sans MT" panose="020B0502020104020203" pitchFamily="34" charset="0"/>
              </a:rPr>
              <a:t> working </a:t>
            </a:r>
            <a:r>
              <a:rPr lang="en-US" b="1" dirty="0">
                <a:latin typeface="Gill Sans MT" panose="020B0502020104020203" pitchFamily="34" charset="0"/>
              </a:rPr>
              <a:t>together</a:t>
            </a:r>
            <a:r>
              <a:rPr lang="en-US" dirty="0">
                <a:latin typeface="Gill Sans MT" panose="020B0502020104020203" pitchFamily="34" charset="0"/>
              </a:rPr>
              <a:t> to test, measure and improve defensive security posture (people, process, and technology)</a:t>
            </a:r>
          </a:p>
          <a:p>
            <a:pPr marL="923925" lvl="1" indent="-457200">
              <a:buFont typeface="Arial" panose="020B0604020202020204" pitchFamily="34" charset="0"/>
              <a:buChar char="•"/>
            </a:pPr>
            <a:r>
              <a:rPr lang="en-US" dirty="0">
                <a:latin typeface="Gill Sans MT" panose="020B0502020104020203" pitchFamily="34" charset="0"/>
              </a:rPr>
              <a:t>Cyber Threat Intelligence - research and provide adversary tactics, techniques, and procedures (TTPs)</a:t>
            </a:r>
          </a:p>
          <a:p>
            <a:pPr marL="923925" lvl="1" indent="-457200">
              <a:buFont typeface="Arial" panose="020B0604020202020204" pitchFamily="34" charset="0"/>
              <a:buChar char="•"/>
            </a:pPr>
            <a:r>
              <a:rPr lang="en-US" dirty="0">
                <a:latin typeface="Gill Sans MT" panose="020B0502020104020203" pitchFamily="34" charset="0"/>
              </a:rPr>
              <a:t>Red Team - offensive team in charge of emulating adversaries and TTPs</a:t>
            </a:r>
          </a:p>
          <a:p>
            <a:pPr marL="923925" lvl="1" indent="-457200">
              <a:buFont typeface="Arial" panose="020B0604020202020204" pitchFamily="34" charset="0"/>
              <a:buChar char="•"/>
            </a:pPr>
            <a:r>
              <a:rPr lang="en-US" dirty="0">
                <a:latin typeface="Gill Sans MT" panose="020B0502020104020203" pitchFamily="34" charset="0"/>
              </a:rPr>
              <a:t>Blue Team - the defenders. Security Operations Center (SOC), Threat Hunting Team, Digital Forensics and Incident Response (DFIR), and/or Managed Security Service Providers (MSSP)</a:t>
            </a:r>
          </a:p>
        </p:txBody>
      </p:sp>
    </p:spTree>
    <p:extLst>
      <p:ext uri="{BB962C8B-B14F-4D97-AF65-F5344CB8AC3E}">
        <p14:creationId xmlns:p14="http://schemas.microsoft.com/office/powerpoint/2010/main" val="633115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extLst>
            <a:ext uri="{91240B29-F687-4F45-9708-019B960494DF}">
              <a14:hiddenLine xmlns:a14="http://schemas.microsoft.com/office/drawing/2010/main">
                <a:solidFill>
                  <a:prstClr val="black"/>
                </a:solidFill>
              </a14:hiddenLine>
            </a:ext>
          </a:extLst>
        </p:spPr>
        <p:txBody>
          <a:bodyPr/>
          <a:lstStyle/>
          <a:p>
            <a:r>
              <a:rPr lang="en-US" sz="2200" dirty="0"/>
              <a:t>SANS PURPLE TEAM</a:t>
            </a:r>
          </a:p>
        </p:txBody>
      </p:sp>
      <p:sp>
        <p:nvSpPr>
          <p:cNvPr id="2" name="Text Placeholder 1">
            <a:extLst>
              <a:ext uri="{FF2B5EF4-FFF2-40B4-BE49-F238E27FC236}">
                <a16:creationId xmlns:a16="http://schemas.microsoft.com/office/drawing/2014/main" id="{2EB7915B-536A-4A00-8653-1D0E091E36D2}"/>
              </a:ext>
            </a:extLst>
          </p:cNvPr>
          <p:cNvSpPr>
            <a:spLocks noGrp="1"/>
          </p:cNvSpPr>
          <p:nvPr>
            <p:ph type="body" sz="quarter" idx="13"/>
          </p:nvPr>
        </p:nvSpPr>
        <p:spPr>
          <a:extLst>
            <a:ext uri="{91240B29-F687-4F45-9708-019B960494DF}">
              <a14:hiddenLine xmlns:a14="http://schemas.microsoft.com/office/drawing/2010/main">
                <a:solidFill>
                  <a:prstClr val="black"/>
                </a:solidFill>
              </a14:hiddenLine>
            </a:ext>
          </a:extLst>
        </p:spPr>
        <p:txBody>
          <a:bodyPr/>
          <a:lstStyle/>
          <a:p>
            <a:r>
              <a:rPr lang="en-US" sz="5200" dirty="0">
                <a:latin typeface="Gill Sans MT" panose="020B0502020104020203" pitchFamily="34" charset="0"/>
              </a:rPr>
              <a:t>Thank You!</a:t>
            </a:r>
          </a:p>
          <a:p>
            <a:r>
              <a:rPr lang="en-US" sz="5200" dirty="0">
                <a:latin typeface="Gill Sans MT" panose="020B0502020104020203" pitchFamily="34" charset="0"/>
              </a:rPr>
              <a:t>Questions?</a:t>
            </a:r>
          </a:p>
        </p:txBody>
      </p:sp>
      <p:sp>
        <p:nvSpPr>
          <p:cNvPr id="11" name="Text Placeholder 10">
            <a:extLst>
              <a:ext uri="{FF2B5EF4-FFF2-40B4-BE49-F238E27FC236}">
                <a16:creationId xmlns:a16="http://schemas.microsoft.com/office/drawing/2014/main" id="{A2CFFCBE-D0F2-4383-BEC4-64BD9769FB2A}"/>
              </a:ext>
            </a:extLst>
          </p:cNvPr>
          <p:cNvSpPr>
            <a:spLocks noGrp="1"/>
          </p:cNvSpPr>
          <p:nvPr>
            <p:ph type="body" sz="quarter" idx="14"/>
          </p:nvPr>
        </p:nvSpPr>
        <p:spPr>
          <a:extLst>
            <a:ext uri="{91240B29-F687-4F45-9708-019B960494DF}">
              <a14:hiddenLine xmlns:a14="http://schemas.microsoft.com/office/drawing/2010/main">
                <a:solidFill>
                  <a:prstClr val="black"/>
                </a:solidFill>
              </a14:hiddenLine>
            </a:ext>
          </a:extLst>
        </p:spPr>
        <p:txBody>
          <a:bodyPr/>
          <a:lstStyle/>
          <a:p>
            <a:r>
              <a:rPr lang="en-US" sz="2400" b="1" i="0" dirty="0">
                <a:effectLst/>
              </a:rPr>
              <a:t>@JorgeOrchilles</a:t>
            </a:r>
            <a:br>
              <a:rPr lang="en-US" sz="2400" b="1" i="0" dirty="0">
                <a:effectLst/>
              </a:rPr>
            </a:br>
            <a:r>
              <a:rPr lang="en-US" sz="2400" b="1" i="0" dirty="0">
                <a:effectLst/>
              </a:rPr>
              <a:t>@SecurePeacock</a:t>
            </a:r>
          </a:p>
        </p:txBody>
      </p:sp>
    </p:spTree>
    <p:extLst>
      <p:ext uri="{BB962C8B-B14F-4D97-AF65-F5344CB8AC3E}">
        <p14:creationId xmlns:p14="http://schemas.microsoft.com/office/powerpoint/2010/main" val="3234521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6FD0D-FD76-4606-A040-E4243052A136}"/>
              </a:ext>
            </a:extLst>
          </p:cNvPr>
          <p:cNvSpPr>
            <a:spLocks noGrp="1"/>
          </p:cNvSpPr>
          <p:nvPr>
            <p:ph type="title"/>
          </p:nvPr>
        </p:nvSpPr>
        <p:spPr/>
        <p:txBody>
          <a:bodyPr/>
          <a:lstStyle/>
          <a:p>
            <a:r>
              <a:rPr lang="en-US" dirty="0"/>
              <a:t>Purple Team Exercise Framework (PTEF)</a:t>
            </a:r>
          </a:p>
        </p:txBody>
      </p:sp>
      <p:sp>
        <p:nvSpPr>
          <p:cNvPr id="6" name="Content Placeholder 5">
            <a:extLst>
              <a:ext uri="{FF2B5EF4-FFF2-40B4-BE49-F238E27FC236}">
                <a16:creationId xmlns:a16="http://schemas.microsoft.com/office/drawing/2014/main" id="{BC896EAE-A553-4846-ACE9-2647E0D544D2}"/>
              </a:ext>
            </a:extLst>
          </p:cNvPr>
          <p:cNvSpPr>
            <a:spLocks noGrp="1"/>
          </p:cNvSpPr>
          <p:nvPr>
            <p:ph idx="1"/>
          </p:nvPr>
        </p:nvSpPr>
        <p:spPr>
          <a:xfrm>
            <a:off x="655320" y="1504335"/>
            <a:ext cx="5440680" cy="4542504"/>
          </a:xfrm>
        </p:spPr>
        <p:txBody>
          <a:bodyPr/>
          <a:lstStyle/>
          <a:p>
            <a:pPr marL="457200" indent="-457200">
              <a:buFont typeface="Arial" panose="020B0604020202020204" pitchFamily="34" charset="0"/>
              <a:buChar char="•"/>
            </a:pPr>
            <a:r>
              <a:rPr lang="en-US" dirty="0">
                <a:latin typeface="Gill Sans MT" panose="020B0502020104020203" pitchFamily="34" charset="0"/>
              </a:rPr>
              <a:t>SCYTHE and industry experts collaborated to create the Purple Team Exercise Framework (PTEF) to facilitate performing adversary emulations as Purple Team Exercises</a:t>
            </a:r>
          </a:p>
          <a:p>
            <a:pPr marL="457200" indent="-457200">
              <a:buFont typeface="Arial" panose="020B0604020202020204" pitchFamily="34" charset="0"/>
              <a:buChar char="•"/>
            </a:pPr>
            <a:r>
              <a:rPr lang="en-US" dirty="0">
                <a:latin typeface="Gill Sans MT" panose="020B0502020104020203" pitchFamily="34" charset="0"/>
              </a:rPr>
              <a:t>Industry led vs. Regulatory led</a:t>
            </a:r>
          </a:p>
          <a:p>
            <a:pPr marL="457200" indent="-457200">
              <a:buFont typeface="Arial" panose="020B0604020202020204" pitchFamily="34" charset="0"/>
              <a:buChar char="•"/>
            </a:pPr>
            <a:r>
              <a:rPr lang="en-US" dirty="0">
                <a:latin typeface="Gill Sans MT" panose="020B0502020104020203" pitchFamily="34" charset="0"/>
              </a:rPr>
              <a:t>Version 2 is out and covers Operationalized Purple Teaming</a:t>
            </a:r>
          </a:p>
        </p:txBody>
      </p:sp>
      <p:sp>
        <p:nvSpPr>
          <p:cNvPr id="4" name="Slide Number Placeholder 3">
            <a:extLst>
              <a:ext uri="{FF2B5EF4-FFF2-40B4-BE49-F238E27FC236}">
                <a16:creationId xmlns:a16="http://schemas.microsoft.com/office/drawing/2014/main" id="{A3BE545A-3C8C-487B-8661-258460ECC4AA}"/>
              </a:ext>
            </a:extLst>
          </p:cNvPr>
          <p:cNvSpPr>
            <a:spLocks noGrp="1"/>
          </p:cNvSpPr>
          <p:nvPr>
            <p:ph type="sldNum" sz="quarter" idx="12"/>
          </p:nvPr>
        </p:nvSpPr>
        <p:spPr bwMode="invGray">
          <a:xfrm>
            <a:off x="11536680" y="6330372"/>
            <a:ext cx="653796" cy="546101"/>
          </a:xfrm>
          <a:prstGeom prst="rect">
            <a:avLst/>
          </a:prstGeom>
        </p:spPr>
        <p:txBody>
          <a:bodyPr vert="horz" lIns="91440" tIns="45720" rIns="91440" bIns="45720" rtlCol="0" anchor="ctr"/>
          <a:lstStyle>
            <a:defPPr>
              <a:defRPr lang="en-US"/>
            </a:defPPr>
            <a:lvl1pPr marL="0" algn="ctr" defTabSz="914400" rtl="0" eaLnBrk="1" latinLnBrk="0" hangingPunct="1">
              <a:defRPr sz="1000" b="1" i="0" kern="1200">
                <a:solidFill>
                  <a:schemeClr val="bg1"/>
                </a:solidFill>
                <a:latin typeface="Gill Sans MT" charset="0"/>
                <a:ea typeface="Gill Sans MT" charset="0"/>
                <a:cs typeface="Gill Sans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C446D-6113-E749-B2D6-33109B9D4DC9}" type="slidenum">
              <a:rPr lang="en-US" smtClean="0"/>
              <a:pPr/>
              <a:t>6</a:t>
            </a:fld>
            <a:endParaRPr lang="en-US" dirty="0"/>
          </a:p>
        </p:txBody>
      </p:sp>
      <p:pic>
        <p:nvPicPr>
          <p:cNvPr id="1026" name="Picture 2">
            <a:extLst>
              <a:ext uri="{FF2B5EF4-FFF2-40B4-BE49-F238E27FC236}">
                <a16:creationId xmlns:a16="http://schemas.microsoft.com/office/drawing/2014/main" id="{0299DE4A-284D-47FD-BE11-32EF43AEE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543" y="1443430"/>
            <a:ext cx="4650137" cy="46643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0660F92-03D1-4286-996B-706A2176A0F1}"/>
              </a:ext>
            </a:extLst>
          </p:cNvPr>
          <p:cNvSpPr txBox="1"/>
          <p:nvPr/>
        </p:nvSpPr>
        <p:spPr>
          <a:xfrm>
            <a:off x="104274" y="5585174"/>
            <a:ext cx="8398042" cy="461665"/>
          </a:xfrm>
          <a:prstGeom prst="rect">
            <a:avLst/>
          </a:prstGeom>
          <a:noFill/>
        </p:spPr>
        <p:txBody>
          <a:bodyPr wrap="square">
            <a:spAutoFit/>
          </a:bodyPr>
          <a:lstStyle/>
          <a:p>
            <a:pPr algn="ctr"/>
            <a:r>
              <a:rPr lang="en-US" dirty="0">
                <a:latin typeface="Gill Sans MT" panose="020B0502020104020203" pitchFamily="34" charset="0"/>
                <a:hlinkClick r:id="rId4"/>
              </a:rPr>
              <a:t>https://github.com/scythe-io/purple-team-exercise-framework</a:t>
            </a:r>
            <a:r>
              <a:rPr lang="en-US" dirty="0">
                <a:latin typeface="Gill Sans MT" panose="020B0502020104020203" pitchFamily="34" charset="0"/>
              </a:rPr>
              <a:t> </a:t>
            </a:r>
          </a:p>
        </p:txBody>
      </p:sp>
    </p:spTree>
    <p:extLst>
      <p:ext uri="{BB962C8B-B14F-4D97-AF65-F5344CB8AC3E}">
        <p14:creationId xmlns:p14="http://schemas.microsoft.com/office/powerpoint/2010/main" val="2266663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8BD615-30BB-479D-A8DB-3932C1AEB9D9}"/>
              </a:ext>
            </a:extLst>
          </p:cNvPr>
          <p:cNvSpPr>
            <a:spLocks noGrp="1"/>
          </p:cNvSpPr>
          <p:nvPr>
            <p:ph type="title"/>
          </p:nvPr>
        </p:nvSpPr>
        <p:spPr/>
        <p:txBody>
          <a:bodyPr/>
          <a:lstStyle/>
          <a:p>
            <a:r>
              <a:rPr lang="en-US" dirty="0"/>
              <a:t>Purple Team Exercise Flow</a:t>
            </a:r>
          </a:p>
        </p:txBody>
      </p:sp>
      <p:sp>
        <p:nvSpPr>
          <p:cNvPr id="47" name="Google Shape;322;p37">
            <a:extLst>
              <a:ext uri="{FF2B5EF4-FFF2-40B4-BE49-F238E27FC236}">
                <a16:creationId xmlns:a16="http://schemas.microsoft.com/office/drawing/2014/main" id="{7D682128-8A32-4479-84B0-51244232B8B2}"/>
              </a:ext>
            </a:extLst>
          </p:cNvPr>
          <p:cNvSpPr/>
          <p:nvPr/>
        </p:nvSpPr>
        <p:spPr>
          <a:xfrm>
            <a:off x="1782118" y="2086959"/>
            <a:ext cx="8807700" cy="1209900"/>
          </a:xfrm>
          <a:prstGeom prst="homePlate">
            <a:avLst>
              <a:gd name="adj" fmla="val 50000"/>
            </a:avLst>
          </a:prstGeom>
          <a:solidFill>
            <a:srgbClr val="EFE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FFFFFF"/>
              </a:solidFill>
              <a:latin typeface="Calibri"/>
              <a:ea typeface="Calibri"/>
              <a:cs typeface="Calibri"/>
              <a:sym typeface="Calibri"/>
            </a:endParaRPr>
          </a:p>
        </p:txBody>
      </p:sp>
      <p:sp>
        <p:nvSpPr>
          <p:cNvPr id="48" name="Google Shape;325;p37">
            <a:extLst>
              <a:ext uri="{FF2B5EF4-FFF2-40B4-BE49-F238E27FC236}">
                <a16:creationId xmlns:a16="http://schemas.microsoft.com/office/drawing/2014/main" id="{D3D7DE29-95D5-4F54-9F81-3A35F7D9D5BF}"/>
              </a:ext>
            </a:extLst>
          </p:cNvPr>
          <p:cNvSpPr/>
          <p:nvPr/>
        </p:nvSpPr>
        <p:spPr>
          <a:xfrm>
            <a:off x="1949843" y="1913971"/>
            <a:ext cx="1460350" cy="1461342"/>
          </a:xfrm>
          <a:custGeom>
            <a:avLst/>
            <a:gdLst/>
            <a:ahLst/>
            <a:cxnLst/>
            <a:rect l="l" t="t" r="r" b="b"/>
            <a:pathLst>
              <a:path w="374689" h="374703" extrusionOk="0">
                <a:moveTo>
                  <a:pt x="187635" y="531"/>
                </a:moveTo>
                <a:cubicBezTo>
                  <a:pt x="290968" y="531"/>
                  <a:pt x="374746" y="84312"/>
                  <a:pt x="374746" y="187649"/>
                </a:cubicBezTo>
                <a:cubicBezTo>
                  <a:pt x="374746" y="290987"/>
                  <a:pt x="290975" y="374789"/>
                  <a:pt x="187635" y="374789"/>
                </a:cubicBezTo>
                <a:cubicBezTo>
                  <a:pt x="84294" y="374789"/>
                  <a:pt x="531" y="291015"/>
                  <a:pt x="531" y="187678"/>
                </a:cubicBezTo>
                <a:cubicBezTo>
                  <a:pt x="531" y="84340"/>
                  <a:pt x="84309" y="531"/>
                  <a:pt x="187635" y="531"/>
                </a:cubicBezTo>
                <a:close/>
                <a:moveTo>
                  <a:pt x="187635" y="34956"/>
                </a:moveTo>
                <a:cubicBezTo>
                  <a:pt x="103348" y="34956"/>
                  <a:pt x="34954" y="103316"/>
                  <a:pt x="34954" y="187649"/>
                </a:cubicBezTo>
                <a:cubicBezTo>
                  <a:pt x="34954" y="271983"/>
                  <a:pt x="103312" y="340336"/>
                  <a:pt x="187635" y="340336"/>
                </a:cubicBezTo>
                <a:cubicBezTo>
                  <a:pt x="271958" y="340336"/>
                  <a:pt x="340322" y="271976"/>
                  <a:pt x="340322" y="187649"/>
                </a:cubicBezTo>
                <a:cubicBezTo>
                  <a:pt x="340322" y="103323"/>
                  <a:pt x="271965" y="34956"/>
                  <a:pt x="187635" y="34956"/>
                </a:cubicBezTo>
                <a:close/>
              </a:path>
            </a:pathLst>
          </a:custGeom>
          <a:solidFill>
            <a:schemeClr val="accent3"/>
          </a:solidFill>
          <a:ln>
            <a:solidFill>
              <a:schemeClr val="accent3"/>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49" name="Google Shape;326;p37">
            <a:extLst>
              <a:ext uri="{FF2B5EF4-FFF2-40B4-BE49-F238E27FC236}">
                <a16:creationId xmlns:a16="http://schemas.microsoft.com/office/drawing/2014/main" id="{31C8C28A-DC63-4648-A78E-348D7CD121B0}"/>
              </a:ext>
            </a:extLst>
          </p:cNvPr>
          <p:cNvSpPr/>
          <p:nvPr/>
        </p:nvSpPr>
        <p:spPr>
          <a:xfrm>
            <a:off x="2178811" y="2143135"/>
            <a:ext cx="1002090" cy="1002772"/>
          </a:xfrm>
          <a:custGeom>
            <a:avLst/>
            <a:gdLst/>
            <a:ahLst/>
            <a:cxnLst/>
            <a:rect l="l" t="t" r="r" b="b"/>
            <a:pathLst>
              <a:path w="257111" h="257121" extrusionOk="0">
                <a:moveTo>
                  <a:pt x="128896" y="531"/>
                </a:moveTo>
                <a:cubicBezTo>
                  <a:pt x="199790" y="531"/>
                  <a:pt x="257261" y="58004"/>
                  <a:pt x="257261" y="128901"/>
                </a:cubicBezTo>
                <a:cubicBezTo>
                  <a:pt x="257261" y="199797"/>
                  <a:pt x="199790" y="257271"/>
                  <a:pt x="128896" y="257271"/>
                </a:cubicBezTo>
                <a:cubicBezTo>
                  <a:pt x="58002" y="257271"/>
                  <a:pt x="531" y="199797"/>
                  <a:pt x="531" y="128901"/>
                </a:cubicBezTo>
                <a:cubicBezTo>
                  <a:pt x="531" y="58004"/>
                  <a:pt x="58002" y="531"/>
                  <a:pt x="128896" y="53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50" name="Google Shape;327;p37">
            <a:extLst>
              <a:ext uri="{FF2B5EF4-FFF2-40B4-BE49-F238E27FC236}">
                <a16:creationId xmlns:a16="http://schemas.microsoft.com/office/drawing/2014/main" id="{23799F23-703F-483B-9383-961BCECFB427}"/>
              </a:ext>
            </a:extLst>
          </p:cNvPr>
          <p:cNvSpPr/>
          <p:nvPr/>
        </p:nvSpPr>
        <p:spPr>
          <a:xfrm>
            <a:off x="2179930" y="3347157"/>
            <a:ext cx="993808" cy="704426"/>
          </a:xfrm>
          <a:custGeom>
            <a:avLst/>
            <a:gdLst/>
            <a:ahLst/>
            <a:cxnLst/>
            <a:rect l="l" t="t" r="r" b="b"/>
            <a:pathLst>
              <a:path w="254986" h="180622" extrusionOk="0">
                <a:moveTo>
                  <a:pt x="133687" y="173311"/>
                </a:moveTo>
                <a:lnTo>
                  <a:pt x="133687" y="173764"/>
                </a:lnTo>
                <a:cubicBezTo>
                  <a:pt x="133687" y="177516"/>
                  <a:pt x="130646" y="180557"/>
                  <a:pt x="126895" y="180557"/>
                </a:cubicBezTo>
                <a:cubicBezTo>
                  <a:pt x="123143" y="180557"/>
                  <a:pt x="120102" y="177516"/>
                  <a:pt x="120102" y="173764"/>
                </a:cubicBezTo>
                <a:lnTo>
                  <a:pt x="120102" y="173311"/>
                </a:lnTo>
                <a:cubicBezTo>
                  <a:pt x="120102" y="169559"/>
                  <a:pt x="123143" y="166518"/>
                  <a:pt x="126895" y="166518"/>
                </a:cubicBezTo>
                <a:cubicBezTo>
                  <a:pt x="130646" y="166518"/>
                  <a:pt x="133687" y="169559"/>
                  <a:pt x="133687" y="173311"/>
                </a:cubicBezTo>
                <a:close/>
                <a:moveTo>
                  <a:pt x="7419" y="14278"/>
                </a:moveTo>
                <a:cubicBezTo>
                  <a:pt x="6030" y="14276"/>
                  <a:pt x="4679" y="13826"/>
                  <a:pt x="3566" y="12996"/>
                </a:cubicBezTo>
                <a:cubicBezTo>
                  <a:pt x="3566" y="12996"/>
                  <a:pt x="3184" y="12705"/>
                  <a:pt x="3169" y="12698"/>
                </a:cubicBezTo>
                <a:cubicBezTo>
                  <a:pt x="202" y="10404"/>
                  <a:pt x="-344" y="6137"/>
                  <a:pt x="1950" y="3170"/>
                </a:cubicBezTo>
                <a:cubicBezTo>
                  <a:pt x="4198" y="262"/>
                  <a:pt x="8351" y="-330"/>
                  <a:pt x="11322" y="1833"/>
                </a:cubicBezTo>
                <a:cubicBezTo>
                  <a:pt x="14363" y="4090"/>
                  <a:pt x="15054" y="8358"/>
                  <a:pt x="12880" y="11459"/>
                </a:cubicBezTo>
                <a:cubicBezTo>
                  <a:pt x="11611" y="13214"/>
                  <a:pt x="9585" y="14265"/>
                  <a:pt x="7419" y="14292"/>
                </a:cubicBezTo>
                <a:close/>
                <a:moveTo>
                  <a:pt x="247617" y="15808"/>
                </a:moveTo>
                <a:cubicBezTo>
                  <a:pt x="243865" y="15806"/>
                  <a:pt x="240826" y="12762"/>
                  <a:pt x="240829" y="9010"/>
                </a:cubicBezTo>
                <a:cubicBezTo>
                  <a:pt x="240830" y="6862"/>
                  <a:pt x="241848" y="4841"/>
                  <a:pt x="243572" y="3561"/>
                </a:cubicBezTo>
                <a:lnTo>
                  <a:pt x="244026" y="3228"/>
                </a:lnTo>
                <a:cubicBezTo>
                  <a:pt x="247027" y="978"/>
                  <a:pt x="251285" y="1587"/>
                  <a:pt x="253535" y="4589"/>
                </a:cubicBezTo>
                <a:cubicBezTo>
                  <a:pt x="255785" y="7590"/>
                  <a:pt x="255176" y="11848"/>
                  <a:pt x="252174" y="14098"/>
                </a:cubicBezTo>
                <a:cubicBezTo>
                  <a:pt x="252092" y="14160"/>
                  <a:pt x="252008" y="14220"/>
                  <a:pt x="251923" y="14278"/>
                </a:cubicBezTo>
                <a:lnTo>
                  <a:pt x="251654" y="14476"/>
                </a:lnTo>
                <a:cubicBezTo>
                  <a:pt x="250486" y="15342"/>
                  <a:pt x="249071" y="15809"/>
                  <a:pt x="247617" y="15808"/>
                </a:cubicBezTo>
                <a:close/>
                <a:moveTo>
                  <a:pt x="34859" y="31313"/>
                </a:moveTo>
                <a:cubicBezTo>
                  <a:pt x="33744" y="31314"/>
                  <a:pt x="32647" y="31039"/>
                  <a:pt x="31664" y="30513"/>
                </a:cubicBezTo>
                <a:lnTo>
                  <a:pt x="34866" y="24528"/>
                </a:lnTo>
                <a:lnTo>
                  <a:pt x="31501" y="30421"/>
                </a:lnTo>
                <a:cubicBezTo>
                  <a:pt x="28127" y="28788"/>
                  <a:pt x="26716" y="24728"/>
                  <a:pt x="28349" y="21354"/>
                </a:cubicBezTo>
                <a:cubicBezTo>
                  <a:pt x="29983" y="17980"/>
                  <a:pt x="34042" y="16569"/>
                  <a:pt x="37416" y="18202"/>
                </a:cubicBezTo>
                <a:lnTo>
                  <a:pt x="38060" y="18535"/>
                </a:lnTo>
                <a:cubicBezTo>
                  <a:pt x="41350" y="20338"/>
                  <a:pt x="42556" y="24466"/>
                  <a:pt x="40753" y="27757"/>
                </a:cubicBezTo>
                <a:cubicBezTo>
                  <a:pt x="39572" y="29913"/>
                  <a:pt x="37317" y="31263"/>
                  <a:pt x="34859" y="31285"/>
                </a:cubicBezTo>
                <a:close/>
                <a:moveTo>
                  <a:pt x="220185" y="32446"/>
                </a:moveTo>
                <a:cubicBezTo>
                  <a:pt x="216437" y="32473"/>
                  <a:pt x="213377" y="29457"/>
                  <a:pt x="213350" y="25710"/>
                </a:cubicBezTo>
                <a:cubicBezTo>
                  <a:pt x="213332" y="23132"/>
                  <a:pt x="214775" y="20767"/>
                  <a:pt x="217075" y="19604"/>
                </a:cubicBezTo>
                <a:lnTo>
                  <a:pt x="217550" y="19357"/>
                </a:lnTo>
                <a:cubicBezTo>
                  <a:pt x="220936" y="17742"/>
                  <a:pt x="224990" y="19179"/>
                  <a:pt x="226604" y="22565"/>
                </a:cubicBezTo>
                <a:cubicBezTo>
                  <a:pt x="228175" y="25861"/>
                  <a:pt x="226860" y="29809"/>
                  <a:pt x="223627" y="31505"/>
                </a:cubicBezTo>
                <a:lnTo>
                  <a:pt x="220588" y="25434"/>
                </a:lnTo>
                <a:lnTo>
                  <a:pt x="223301" y="31667"/>
                </a:lnTo>
                <a:cubicBezTo>
                  <a:pt x="222340" y="32166"/>
                  <a:pt x="221274" y="32426"/>
                  <a:pt x="220192" y="32425"/>
                </a:cubicBezTo>
                <a:close/>
                <a:moveTo>
                  <a:pt x="64451" y="43780"/>
                </a:moveTo>
                <a:cubicBezTo>
                  <a:pt x="63729" y="43776"/>
                  <a:pt x="63012" y="43659"/>
                  <a:pt x="62326" y="43432"/>
                </a:cubicBezTo>
                <a:lnTo>
                  <a:pt x="62015" y="43333"/>
                </a:lnTo>
                <a:cubicBezTo>
                  <a:pt x="58437" y="42215"/>
                  <a:pt x="56444" y="38407"/>
                  <a:pt x="57563" y="34830"/>
                </a:cubicBezTo>
                <a:cubicBezTo>
                  <a:pt x="58682" y="31252"/>
                  <a:pt x="62489" y="29259"/>
                  <a:pt x="66066" y="30378"/>
                </a:cubicBezTo>
                <a:lnTo>
                  <a:pt x="66626" y="30555"/>
                </a:lnTo>
                <a:cubicBezTo>
                  <a:pt x="70182" y="31738"/>
                  <a:pt x="72105" y="35580"/>
                  <a:pt x="70922" y="39136"/>
                </a:cubicBezTo>
                <a:cubicBezTo>
                  <a:pt x="70001" y="41903"/>
                  <a:pt x="67416" y="43772"/>
                  <a:pt x="64501" y="43780"/>
                </a:cubicBezTo>
                <a:close/>
                <a:moveTo>
                  <a:pt x="190486" y="44524"/>
                </a:moveTo>
                <a:cubicBezTo>
                  <a:pt x="186738" y="44534"/>
                  <a:pt x="183691" y="41505"/>
                  <a:pt x="183680" y="37757"/>
                </a:cubicBezTo>
                <a:cubicBezTo>
                  <a:pt x="183672" y="34861"/>
                  <a:pt x="185504" y="32278"/>
                  <a:pt x="188240" y="31328"/>
                </a:cubicBezTo>
                <a:lnTo>
                  <a:pt x="188949" y="31122"/>
                </a:lnTo>
                <a:cubicBezTo>
                  <a:pt x="192536" y="30036"/>
                  <a:pt x="196324" y="32064"/>
                  <a:pt x="197409" y="35651"/>
                </a:cubicBezTo>
                <a:cubicBezTo>
                  <a:pt x="198495" y="39239"/>
                  <a:pt x="196467" y="43027"/>
                  <a:pt x="192880" y="44112"/>
                </a:cubicBezTo>
                <a:lnTo>
                  <a:pt x="190918" y="37617"/>
                </a:lnTo>
                <a:lnTo>
                  <a:pt x="192696" y="44176"/>
                </a:lnTo>
                <a:cubicBezTo>
                  <a:pt x="191994" y="44408"/>
                  <a:pt x="191260" y="44525"/>
                  <a:pt x="190521" y="44524"/>
                </a:cubicBezTo>
                <a:close/>
                <a:moveTo>
                  <a:pt x="95602" y="51479"/>
                </a:moveTo>
                <a:cubicBezTo>
                  <a:pt x="95273" y="51484"/>
                  <a:pt x="94943" y="51460"/>
                  <a:pt x="94618" y="51408"/>
                </a:cubicBezTo>
                <a:lnTo>
                  <a:pt x="94271" y="51359"/>
                </a:lnTo>
                <a:cubicBezTo>
                  <a:pt x="90556" y="50759"/>
                  <a:pt x="88008" y="47291"/>
                  <a:pt x="88548" y="43567"/>
                </a:cubicBezTo>
                <a:cubicBezTo>
                  <a:pt x="89091" y="39897"/>
                  <a:pt x="92505" y="37360"/>
                  <a:pt x="96176" y="37901"/>
                </a:cubicBezTo>
                <a:cubicBezTo>
                  <a:pt x="99929" y="38450"/>
                  <a:pt x="102559" y="41891"/>
                  <a:pt x="102104" y="45657"/>
                </a:cubicBezTo>
                <a:cubicBezTo>
                  <a:pt x="101697" y="48949"/>
                  <a:pt x="98919" y="51434"/>
                  <a:pt x="95602" y="51472"/>
                </a:cubicBezTo>
                <a:close/>
                <a:moveTo>
                  <a:pt x="159158" y="51869"/>
                </a:moveTo>
                <a:cubicBezTo>
                  <a:pt x="155406" y="51861"/>
                  <a:pt x="152371" y="48814"/>
                  <a:pt x="152378" y="45063"/>
                </a:cubicBezTo>
                <a:cubicBezTo>
                  <a:pt x="152384" y="41712"/>
                  <a:pt x="154833" y="38867"/>
                  <a:pt x="158145" y="38361"/>
                </a:cubicBezTo>
                <a:lnTo>
                  <a:pt x="158626" y="38290"/>
                </a:lnTo>
                <a:cubicBezTo>
                  <a:pt x="162343" y="37746"/>
                  <a:pt x="165796" y="40318"/>
                  <a:pt x="166340" y="44034"/>
                </a:cubicBezTo>
                <a:cubicBezTo>
                  <a:pt x="166884" y="47751"/>
                  <a:pt x="164312" y="51205"/>
                  <a:pt x="160596" y="51748"/>
                </a:cubicBezTo>
                <a:lnTo>
                  <a:pt x="159618" y="45026"/>
                </a:lnTo>
                <a:lnTo>
                  <a:pt x="160185" y="51805"/>
                </a:lnTo>
                <a:cubicBezTo>
                  <a:pt x="159845" y="51855"/>
                  <a:pt x="159501" y="51881"/>
                  <a:pt x="159158" y="51883"/>
                </a:cubicBezTo>
                <a:close/>
                <a:moveTo>
                  <a:pt x="127596" y="54135"/>
                </a:moveTo>
                <a:lnTo>
                  <a:pt x="127121" y="54135"/>
                </a:lnTo>
                <a:cubicBezTo>
                  <a:pt x="123370" y="54135"/>
                  <a:pt x="120329" y="51094"/>
                  <a:pt x="120329" y="47343"/>
                </a:cubicBezTo>
                <a:cubicBezTo>
                  <a:pt x="120329" y="43591"/>
                  <a:pt x="123370" y="40550"/>
                  <a:pt x="127121" y="40550"/>
                </a:cubicBezTo>
                <a:cubicBezTo>
                  <a:pt x="130917" y="40533"/>
                  <a:pt x="134033" y="43548"/>
                  <a:pt x="134141" y="47343"/>
                </a:cubicBezTo>
                <a:cubicBezTo>
                  <a:pt x="134242" y="50991"/>
                  <a:pt x="131367" y="54031"/>
                  <a:pt x="127719" y="54133"/>
                </a:cubicBezTo>
                <a:cubicBezTo>
                  <a:pt x="127671" y="54134"/>
                  <a:pt x="127623" y="54135"/>
                  <a:pt x="127575" y="54135"/>
                </a:cubicBezTo>
                <a:close/>
                <a:moveTo>
                  <a:pt x="133687" y="140827"/>
                </a:moveTo>
                <a:lnTo>
                  <a:pt x="133687" y="141280"/>
                </a:lnTo>
                <a:cubicBezTo>
                  <a:pt x="133687" y="145032"/>
                  <a:pt x="130646" y="148073"/>
                  <a:pt x="126895" y="148073"/>
                </a:cubicBezTo>
                <a:cubicBezTo>
                  <a:pt x="123143" y="148073"/>
                  <a:pt x="120102" y="145032"/>
                  <a:pt x="120102" y="141280"/>
                </a:cubicBezTo>
                <a:lnTo>
                  <a:pt x="120102" y="140827"/>
                </a:lnTo>
                <a:cubicBezTo>
                  <a:pt x="120102" y="137076"/>
                  <a:pt x="123143" y="134035"/>
                  <a:pt x="126895" y="134035"/>
                </a:cubicBezTo>
                <a:cubicBezTo>
                  <a:pt x="130646" y="134035"/>
                  <a:pt x="133687" y="137076"/>
                  <a:pt x="133687" y="140827"/>
                </a:cubicBezTo>
                <a:close/>
                <a:moveTo>
                  <a:pt x="133687" y="108336"/>
                </a:moveTo>
                <a:lnTo>
                  <a:pt x="133687" y="108797"/>
                </a:lnTo>
                <a:cubicBezTo>
                  <a:pt x="133687" y="112548"/>
                  <a:pt x="130646" y="115589"/>
                  <a:pt x="126895" y="115589"/>
                </a:cubicBezTo>
                <a:cubicBezTo>
                  <a:pt x="123143" y="115589"/>
                  <a:pt x="120102" y="112548"/>
                  <a:pt x="120102" y="108797"/>
                </a:cubicBezTo>
                <a:lnTo>
                  <a:pt x="120102" y="108336"/>
                </a:lnTo>
                <a:cubicBezTo>
                  <a:pt x="120102" y="104585"/>
                  <a:pt x="123143" y="101544"/>
                  <a:pt x="126895" y="101544"/>
                </a:cubicBezTo>
                <a:cubicBezTo>
                  <a:pt x="130646" y="101544"/>
                  <a:pt x="133687" y="104585"/>
                  <a:pt x="133687" y="108336"/>
                </a:cubicBezTo>
                <a:close/>
                <a:moveTo>
                  <a:pt x="133687" y="75839"/>
                </a:moveTo>
                <a:lnTo>
                  <a:pt x="133687" y="76306"/>
                </a:lnTo>
                <a:cubicBezTo>
                  <a:pt x="133687" y="85231"/>
                  <a:pt x="120102" y="85238"/>
                  <a:pt x="120102" y="76306"/>
                </a:cubicBezTo>
                <a:lnTo>
                  <a:pt x="120102" y="75839"/>
                </a:lnTo>
                <a:cubicBezTo>
                  <a:pt x="120102" y="72087"/>
                  <a:pt x="123143" y="69046"/>
                  <a:pt x="126895" y="69046"/>
                </a:cubicBezTo>
                <a:cubicBezTo>
                  <a:pt x="130646" y="69046"/>
                  <a:pt x="133687" y="72087"/>
                  <a:pt x="133687" y="75839"/>
                </a:cubicBezTo>
                <a:close/>
              </a:path>
            </a:pathLst>
          </a:custGeom>
          <a:solidFill>
            <a:schemeClr val="accent3"/>
          </a:solidFill>
          <a:ln>
            <a:solidFill>
              <a:schemeClr val="accent3"/>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51" name="Google Shape;328;p37">
            <a:extLst>
              <a:ext uri="{FF2B5EF4-FFF2-40B4-BE49-F238E27FC236}">
                <a16:creationId xmlns:a16="http://schemas.microsoft.com/office/drawing/2014/main" id="{73E5C751-7FEA-4765-9700-2D3D233B4D49}"/>
              </a:ext>
            </a:extLst>
          </p:cNvPr>
          <p:cNvSpPr/>
          <p:nvPr/>
        </p:nvSpPr>
        <p:spPr>
          <a:xfrm>
            <a:off x="2576660" y="4103732"/>
            <a:ext cx="204411" cy="102211"/>
          </a:xfrm>
          <a:custGeom>
            <a:avLst/>
            <a:gdLst/>
            <a:ahLst/>
            <a:cxnLst/>
            <a:rect l="l" t="t" r="r" b="b"/>
            <a:pathLst>
              <a:path w="52413" h="26208" extrusionOk="0">
                <a:moveTo>
                  <a:pt x="531" y="531"/>
                </a:moveTo>
                <a:lnTo>
                  <a:pt x="26278" y="26279"/>
                </a:lnTo>
                <a:lnTo>
                  <a:pt x="52024" y="531"/>
                </a:lnTo>
                <a:lnTo>
                  <a:pt x="531" y="531"/>
                </a:lnTo>
                <a:lnTo>
                  <a:pt x="531" y="531"/>
                </a:lnTo>
                <a:close/>
              </a:path>
            </a:pathLst>
          </a:custGeom>
          <a:solidFill>
            <a:schemeClr val="accent3"/>
          </a:solidFill>
          <a:ln>
            <a:solidFill>
              <a:schemeClr val="accent3"/>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52" name="Google Shape;329;p37">
            <a:extLst>
              <a:ext uri="{FF2B5EF4-FFF2-40B4-BE49-F238E27FC236}">
                <a16:creationId xmlns:a16="http://schemas.microsoft.com/office/drawing/2014/main" id="{A14BA861-13BD-4C13-ACEB-07DBF671FBB9}"/>
              </a:ext>
            </a:extLst>
          </p:cNvPr>
          <p:cNvSpPr/>
          <p:nvPr/>
        </p:nvSpPr>
        <p:spPr>
          <a:xfrm>
            <a:off x="3272498" y="1913971"/>
            <a:ext cx="1460350" cy="1461342"/>
          </a:xfrm>
          <a:custGeom>
            <a:avLst/>
            <a:gdLst/>
            <a:ahLst/>
            <a:cxnLst/>
            <a:rect l="l" t="t" r="r" b="b"/>
            <a:pathLst>
              <a:path w="374689" h="374703" extrusionOk="0">
                <a:moveTo>
                  <a:pt x="187614" y="531"/>
                </a:moveTo>
                <a:cubicBezTo>
                  <a:pt x="290947" y="531"/>
                  <a:pt x="374717" y="84312"/>
                  <a:pt x="374717" y="187649"/>
                </a:cubicBezTo>
                <a:cubicBezTo>
                  <a:pt x="374717" y="290987"/>
                  <a:pt x="290933" y="374789"/>
                  <a:pt x="187614" y="374789"/>
                </a:cubicBezTo>
                <a:cubicBezTo>
                  <a:pt x="84294" y="374789"/>
                  <a:pt x="531" y="291015"/>
                  <a:pt x="531" y="187678"/>
                </a:cubicBezTo>
                <a:cubicBezTo>
                  <a:pt x="531" y="84340"/>
                  <a:pt x="84280" y="531"/>
                  <a:pt x="187614" y="531"/>
                </a:cubicBezTo>
                <a:close/>
                <a:moveTo>
                  <a:pt x="187614" y="34956"/>
                </a:moveTo>
                <a:cubicBezTo>
                  <a:pt x="103284" y="34956"/>
                  <a:pt x="34926" y="103316"/>
                  <a:pt x="34926" y="187649"/>
                </a:cubicBezTo>
                <a:cubicBezTo>
                  <a:pt x="34926" y="271983"/>
                  <a:pt x="103284" y="340336"/>
                  <a:pt x="187614" y="340336"/>
                </a:cubicBezTo>
                <a:cubicBezTo>
                  <a:pt x="271943" y="340336"/>
                  <a:pt x="340301" y="271976"/>
                  <a:pt x="340301" y="187649"/>
                </a:cubicBezTo>
                <a:cubicBezTo>
                  <a:pt x="340301" y="103323"/>
                  <a:pt x="271943" y="34956"/>
                  <a:pt x="187614" y="34956"/>
                </a:cubicBezTo>
                <a:close/>
              </a:path>
            </a:pathLst>
          </a:custGeom>
          <a:solidFill>
            <a:srgbClr val="674E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53" name="Google Shape;330;p37">
            <a:extLst>
              <a:ext uri="{FF2B5EF4-FFF2-40B4-BE49-F238E27FC236}">
                <a16:creationId xmlns:a16="http://schemas.microsoft.com/office/drawing/2014/main" id="{EAF9DEF8-B946-4542-B194-9118741FC583}"/>
              </a:ext>
            </a:extLst>
          </p:cNvPr>
          <p:cNvSpPr/>
          <p:nvPr/>
        </p:nvSpPr>
        <p:spPr>
          <a:xfrm>
            <a:off x="3501381" y="2143135"/>
            <a:ext cx="1002090" cy="1002772"/>
          </a:xfrm>
          <a:custGeom>
            <a:avLst/>
            <a:gdLst/>
            <a:ahLst/>
            <a:cxnLst/>
            <a:rect l="l" t="t" r="r" b="b"/>
            <a:pathLst>
              <a:path w="257111" h="257121" extrusionOk="0">
                <a:moveTo>
                  <a:pt x="128896" y="531"/>
                </a:moveTo>
                <a:cubicBezTo>
                  <a:pt x="199790" y="531"/>
                  <a:pt x="257260" y="58004"/>
                  <a:pt x="257260" y="128901"/>
                </a:cubicBezTo>
                <a:cubicBezTo>
                  <a:pt x="257260" y="199797"/>
                  <a:pt x="199790" y="257271"/>
                  <a:pt x="128896" y="257271"/>
                </a:cubicBezTo>
                <a:cubicBezTo>
                  <a:pt x="58002" y="257271"/>
                  <a:pt x="531" y="199797"/>
                  <a:pt x="531" y="128901"/>
                </a:cubicBezTo>
                <a:cubicBezTo>
                  <a:pt x="531" y="128896"/>
                  <a:pt x="531" y="128892"/>
                  <a:pt x="531" y="128887"/>
                </a:cubicBezTo>
                <a:cubicBezTo>
                  <a:pt x="539" y="57996"/>
                  <a:pt x="58008" y="531"/>
                  <a:pt x="128896" y="531"/>
                </a:cubicBezTo>
                <a:close/>
              </a:path>
            </a:pathLst>
          </a:custGeom>
          <a:solidFill>
            <a:srgbClr val="674E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54" name="Google Shape;331;p37">
            <a:extLst>
              <a:ext uri="{FF2B5EF4-FFF2-40B4-BE49-F238E27FC236}">
                <a16:creationId xmlns:a16="http://schemas.microsoft.com/office/drawing/2014/main" id="{33E60F2D-0EC0-4359-BD41-4F9CB0D43B17}"/>
              </a:ext>
            </a:extLst>
          </p:cNvPr>
          <p:cNvSpPr/>
          <p:nvPr/>
        </p:nvSpPr>
        <p:spPr>
          <a:xfrm>
            <a:off x="3501833" y="3346697"/>
            <a:ext cx="993808" cy="707191"/>
          </a:xfrm>
          <a:custGeom>
            <a:avLst/>
            <a:gdLst/>
            <a:ahLst/>
            <a:cxnLst/>
            <a:rect l="l" t="t" r="r" b="b"/>
            <a:pathLst>
              <a:path w="254986" h="181331" extrusionOk="0">
                <a:moveTo>
                  <a:pt x="133851" y="173429"/>
                </a:moveTo>
                <a:lnTo>
                  <a:pt x="133851" y="173882"/>
                </a:lnTo>
                <a:cubicBezTo>
                  <a:pt x="133973" y="177632"/>
                  <a:pt x="131031" y="180770"/>
                  <a:pt x="127282" y="180891"/>
                </a:cubicBezTo>
                <a:cubicBezTo>
                  <a:pt x="123532" y="181012"/>
                  <a:pt x="120394" y="178070"/>
                  <a:pt x="120273" y="174321"/>
                </a:cubicBezTo>
                <a:cubicBezTo>
                  <a:pt x="120269" y="174175"/>
                  <a:pt x="120269" y="174028"/>
                  <a:pt x="120273" y="173882"/>
                </a:cubicBezTo>
                <a:lnTo>
                  <a:pt x="120273" y="173429"/>
                </a:lnTo>
                <a:cubicBezTo>
                  <a:pt x="120152" y="169679"/>
                  <a:pt x="123094" y="166541"/>
                  <a:pt x="126843" y="166420"/>
                </a:cubicBezTo>
                <a:cubicBezTo>
                  <a:pt x="130593" y="166299"/>
                  <a:pt x="133730" y="169241"/>
                  <a:pt x="133851" y="172990"/>
                </a:cubicBezTo>
                <a:cubicBezTo>
                  <a:pt x="133856" y="173137"/>
                  <a:pt x="133856" y="173283"/>
                  <a:pt x="133851" y="173429"/>
                </a:cubicBezTo>
                <a:close/>
                <a:moveTo>
                  <a:pt x="7569" y="14396"/>
                </a:moveTo>
                <a:cubicBezTo>
                  <a:pt x="6182" y="14394"/>
                  <a:pt x="4833" y="13945"/>
                  <a:pt x="3723" y="13114"/>
                </a:cubicBezTo>
                <a:lnTo>
                  <a:pt x="3326" y="12816"/>
                </a:lnTo>
                <a:cubicBezTo>
                  <a:pt x="294" y="10608"/>
                  <a:pt x="-375" y="6360"/>
                  <a:pt x="1833" y="3327"/>
                </a:cubicBezTo>
                <a:cubicBezTo>
                  <a:pt x="4041" y="294"/>
                  <a:pt x="8289" y="-375"/>
                  <a:pt x="11322" y="1833"/>
                </a:cubicBezTo>
                <a:cubicBezTo>
                  <a:pt x="11375" y="1871"/>
                  <a:pt x="11427" y="1911"/>
                  <a:pt x="11479" y="1950"/>
                </a:cubicBezTo>
                <a:cubicBezTo>
                  <a:pt x="14517" y="4210"/>
                  <a:pt x="15205" y="8477"/>
                  <a:pt x="13030" y="11576"/>
                </a:cubicBezTo>
                <a:cubicBezTo>
                  <a:pt x="11763" y="13335"/>
                  <a:pt x="9736" y="14387"/>
                  <a:pt x="7569" y="14410"/>
                </a:cubicBezTo>
                <a:close/>
                <a:moveTo>
                  <a:pt x="247767" y="15926"/>
                </a:moveTo>
                <a:cubicBezTo>
                  <a:pt x="244015" y="15924"/>
                  <a:pt x="240976" y="12880"/>
                  <a:pt x="240979" y="9128"/>
                </a:cubicBezTo>
                <a:cubicBezTo>
                  <a:pt x="240980" y="6980"/>
                  <a:pt x="241998" y="4959"/>
                  <a:pt x="243722" y="3679"/>
                </a:cubicBezTo>
                <a:lnTo>
                  <a:pt x="244183" y="3346"/>
                </a:lnTo>
                <a:cubicBezTo>
                  <a:pt x="247184" y="1096"/>
                  <a:pt x="251442" y="1705"/>
                  <a:pt x="253692" y="4707"/>
                </a:cubicBezTo>
                <a:cubicBezTo>
                  <a:pt x="255942" y="7708"/>
                  <a:pt x="255333" y="11966"/>
                  <a:pt x="252331" y="14216"/>
                </a:cubicBezTo>
                <a:cubicBezTo>
                  <a:pt x="252249" y="14278"/>
                  <a:pt x="252165" y="14338"/>
                  <a:pt x="252080" y="14396"/>
                </a:cubicBezTo>
                <a:lnTo>
                  <a:pt x="251811" y="14594"/>
                </a:lnTo>
                <a:cubicBezTo>
                  <a:pt x="250641" y="15461"/>
                  <a:pt x="249223" y="15928"/>
                  <a:pt x="247767" y="15926"/>
                </a:cubicBezTo>
                <a:close/>
                <a:moveTo>
                  <a:pt x="35009" y="31431"/>
                </a:moveTo>
                <a:cubicBezTo>
                  <a:pt x="33896" y="31432"/>
                  <a:pt x="32801" y="31157"/>
                  <a:pt x="31821" y="30631"/>
                </a:cubicBezTo>
                <a:lnTo>
                  <a:pt x="35016" y="24645"/>
                </a:lnTo>
                <a:lnTo>
                  <a:pt x="31651" y="30539"/>
                </a:lnTo>
                <a:cubicBezTo>
                  <a:pt x="28277" y="28905"/>
                  <a:pt x="26866" y="24846"/>
                  <a:pt x="28499" y="21472"/>
                </a:cubicBezTo>
                <a:cubicBezTo>
                  <a:pt x="30133" y="18098"/>
                  <a:pt x="34192" y="16687"/>
                  <a:pt x="37566" y="18320"/>
                </a:cubicBezTo>
                <a:lnTo>
                  <a:pt x="38210" y="18653"/>
                </a:lnTo>
                <a:cubicBezTo>
                  <a:pt x="41504" y="20440"/>
                  <a:pt x="42725" y="24560"/>
                  <a:pt x="40938" y="27854"/>
                </a:cubicBezTo>
                <a:cubicBezTo>
                  <a:pt x="39757" y="30030"/>
                  <a:pt x="37484" y="31390"/>
                  <a:pt x="35009" y="31403"/>
                </a:cubicBezTo>
                <a:close/>
                <a:moveTo>
                  <a:pt x="220342" y="32564"/>
                </a:moveTo>
                <a:cubicBezTo>
                  <a:pt x="216594" y="32595"/>
                  <a:pt x="213531" y="29583"/>
                  <a:pt x="213500" y="25835"/>
                </a:cubicBezTo>
                <a:cubicBezTo>
                  <a:pt x="213479" y="23255"/>
                  <a:pt x="214922" y="20886"/>
                  <a:pt x="217225" y="19722"/>
                </a:cubicBezTo>
                <a:lnTo>
                  <a:pt x="217707" y="19474"/>
                </a:lnTo>
                <a:cubicBezTo>
                  <a:pt x="221013" y="17702"/>
                  <a:pt x="225130" y="18945"/>
                  <a:pt x="226903" y="22251"/>
                </a:cubicBezTo>
                <a:cubicBezTo>
                  <a:pt x="228676" y="25557"/>
                  <a:pt x="227433" y="29674"/>
                  <a:pt x="224127" y="31447"/>
                </a:cubicBezTo>
                <a:cubicBezTo>
                  <a:pt x="224012" y="31509"/>
                  <a:pt x="223895" y="31567"/>
                  <a:pt x="223777" y="31622"/>
                </a:cubicBezTo>
                <a:lnTo>
                  <a:pt x="220745" y="25552"/>
                </a:lnTo>
                <a:lnTo>
                  <a:pt x="223451" y="31785"/>
                </a:lnTo>
                <a:cubicBezTo>
                  <a:pt x="222493" y="32284"/>
                  <a:pt x="221429" y="32544"/>
                  <a:pt x="220349" y="32543"/>
                </a:cubicBezTo>
                <a:close/>
                <a:moveTo>
                  <a:pt x="64608" y="43898"/>
                </a:moveTo>
                <a:cubicBezTo>
                  <a:pt x="63886" y="43895"/>
                  <a:pt x="63169" y="43778"/>
                  <a:pt x="62483" y="43550"/>
                </a:cubicBezTo>
                <a:lnTo>
                  <a:pt x="62172" y="43451"/>
                </a:lnTo>
                <a:cubicBezTo>
                  <a:pt x="58594" y="42332"/>
                  <a:pt x="56601" y="38525"/>
                  <a:pt x="57720" y="34948"/>
                </a:cubicBezTo>
                <a:cubicBezTo>
                  <a:pt x="58839" y="31370"/>
                  <a:pt x="62646" y="29377"/>
                  <a:pt x="66223" y="30496"/>
                </a:cubicBezTo>
                <a:lnTo>
                  <a:pt x="66776" y="30673"/>
                </a:lnTo>
                <a:cubicBezTo>
                  <a:pt x="70332" y="31856"/>
                  <a:pt x="72255" y="35698"/>
                  <a:pt x="71072" y="39254"/>
                </a:cubicBezTo>
                <a:cubicBezTo>
                  <a:pt x="70151" y="42021"/>
                  <a:pt x="67566" y="43890"/>
                  <a:pt x="64651" y="43898"/>
                </a:cubicBezTo>
                <a:close/>
                <a:moveTo>
                  <a:pt x="190643" y="44641"/>
                </a:moveTo>
                <a:cubicBezTo>
                  <a:pt x="186895" y="44652"/>
                  <a:pt x="183848" y="41623"/>
                  <a:pt x="183837" y="37875"/>
                </a:cubicBezTo>
                <a:cubicBezTo>
                  <a:pt x="183829" y="34978"/>
                  <a:pt x="185661" y="32396"/>
                  <a:pt x="188397" y="31445"/>
                </a:cubicBezTo>
                <a:lnTo>
                  <a:pt x="189063" y="31240"/>
                </a:lnTo>
                <a:cubicBezTo>
                  <a:pt x="192650" y="30152"/>
                  <a:pt x="196440" y="32179"/>
                  <a:pt x="197527" y="35766"/>
                </a:cubicBezTo>
                <a:cubicBezTo>
                  <a:pt x="198615" y="39353"/>
                  <a:pt x="196588" y="43143"/>
                  <a:pt x="193001" y="44231"/>
                </a:cubicBezTo>
                <a:lnTo>
                  <a:pt x="191032" y="37735"/>
                </a:lnTo>
                <a:lnTo>
                  <a:pt x="192810" y="44294"/>
                </a:lnTo>
                <a:cubicBezTo>
                  <a:pt x="192111" y="44526"/>
                  <a:pt x="191379" y="44643"/>
                  <a:pt x="190643" y="44641"/>
                </a:cubicBezTo>
                <a:close/>
                <a:moveTo>
                  <a:pt x="95766" y="51597"/>
                </a:moveTo>
                <a:cubicBezTo>
                  <a:pt x="95439" y="51602"/>
                  <a:pt x="95112" y="51578"/>
                  <a:pt x="94789" y="51526"/>
                </a:cubicBezTo>
                <a:lnTo>
                  <a:pt x="94435" y="51477"/>
                </a:lnTo>
                <a:cubicBezTo>
                  <a:pt x="90723" y="50874"/>
                  <a:pt x="88179" y="47407"/>
                  <a:pt x="88719" y="43685"/>
                </a:cubicBezTo>
                <a:cubicBezTo>
                  <a:pt x="89262" y="40015"/>
                  <a:pt x="92676" y="37478"/>
                  <a:pt x="96347" y="38019"/>
                </a:cubicBezTo>
                <a:cubicBezTo>
                  <a:pt x="100100" y="38567"/>
                  <a:pt x="102731" y="42009"/>
                  <a:pt x="102276" y="45775"/>
                </a:cubicBezTo>
                <a:cubicBezTo>
                  <a:pt x="101865" y="49068"/>
                  <a:pt x="99085" y="51552"/>
                  <a:pt x="95766" y="51590"/>
                </a:cubicBezTo>
                <a:close/>
                <a:moveTo>
                  <a:pt x="159322" y="51987"/>
                </a:moveTo>
                <a:cubicBezTo>
                  <a:pt x="155570" y="51975"/>
                  <a:pt x="152538" y="48925"/>
                  <a:pt x="152549" y="45174"/>
                </a:cubicBezTo>
                <a:cubicBezTo>
                  <a:pt x="152559" y="41826"/>
                  <a:pt x="155007" y="38984"/>
                  <a:pt x="158316" y="38479"/>
                </a:cubicBezTo>
                <a:lnTo>
                  <a:pt x="158791" y="38408"/>
                </a:lnTo>
                <a:cubicBezTo>
                  <a:pt x="162507" y="37862"/>
                  <a:pt x="165962" y="40433"/>
                  <a:pt x="166507" y="44149"/>
                </a:cubicBezTo>
                <a:cubicBezTo>
                  <a:pt x="167053" y="47865"/>
                  <a:pt x="164483" y="51320"/>
                  <a:pt x="160767" y="51866"/>
                </a:cubicBezTo>
                <a:lnTo>
                  <a:pt x="159782" y="45144"/>
                </a:lnTo>
                <a:lnTo>
                  <a:pt x="160356" y="51923"/>
                </a:lnTo>
                <a:cubicBezTo>
                  <a:pt x="160013" y="51973"/>
                  <a:pt x="159668" y="51999"/>
                  <a:pt x="159322" y="52001"/>
                </a:cubicBezTo>
                <a:close/>
                <a:moveTo>
                  <a:pt x="127760" y="54253"/>
                </a:moveTo>
                <a:lnTo>
                  <a:pt x="127314" y="54253"/>
                </a:lnTo>
                <a:cubicBezTo>
                  <a:pt x="123562" y="54253"/>
                  <a:pt x="120521" y="51212"/>
                  <a:pt x="120521" y="47461"/>
                </a:cubicBezTo>
                <a:cubicBezTo>
                  <a:pt x="120521" y="43709"/>
                  <a:pt x="123562" y="40668"/>
                  <a:pt x="127314" y="40668"/>
                </a:cubicBezTo>
                <a:cubicBezTo>
                  <a:pt x="131108" y="40655"/>
                  <a:pt x="134222" y="43668"/>
                  <a:pt x="134333" y="47461"/>
                </a:cubicBezTo>
                <a:cubicBezTo>
                  <a:pt x="134431" y="51113"/>
                  <a:pt x="131549" y="54153"/>
                  <a:pt x="127897" y="54251"/>
                </a:cubicBezTo>
                <a:cubicBezTo>
                  <a:pt x="127851" y="54253"/>
                  <a:pt x="127806" y="54253"/>
                  <a:pt x="127760" y="54254"/>
                </a:cubicBezTo>
                <a:close/>
                <a:moveTo>
                  <a:pt x="133851" y="140945"/>
                </a:moveTo>
                <a:lnTo>
                  <a:pt x="133851" y="141398"/>
                </a:lnTo>
                <a:cubicBezTo>
                  <a:pt x="133973" y="145148"/>
                  <a:pt x="131031" y="148286"/>
                  <a:pt x="127282" y="148407"/>
                </a:cubicBezTo>
                <a:cubicBezTo>
                  <a:pt x="123532" y="148528"/>
                  <a:pt x="120394" y="145586"/>
                  <a:pt x="120273" y="141837"/>
                </a:cubicBezTo>
                <a:cubicBezTo>
                  <a:pt x="120269" y="141691"/>
                  <a:pt x="120269" y="141544"/>
                  <a:pt x="120273" y="141398"/>
                </a:cubicBezTo>
                <a:lnTo>
                  <a:pt x="120273" y="140945"/>
                </a:lnTo>
                <a:cubicBezTo>
                  <a:pt x="120394" y="137196"/>
                  <a:pt x="123532" y="134254"/>
                  <a:pt x="127282" y="134375"/>
                </a:cubicBezTo>
                <a:cubicBezTo>
                  <a:pt x="130861" y="134491"/>
                  <a:pt x="133736" y="137366"/>
                  <a:pt x="133851" y="140945"/>
                </a:cubicBezTo>
                <a:close/>
                <a:moveTo>
                  <a:pt x="133851" y="108454"/>
                </a:moveTo>
                <a:lnTo>
                  <a:pt x="133851" y="108915"/>
                </a:lnTo>
                <a:cubicBezTo>
                  <a:pt x="133730" y="112664"/>
                  <a:pt x="130593" y="115606"/>
                  <a:pt x="126843" y="115485"/>
                </a:cubicBezTo>
                <a:cubicBezTo>
                  <a:pt x="123264" y="115369"/>
                  <a:pt x="120389" y="112494"/>
                  <a:pt x="120273" y="108915"/>
                </a:cubicBezTo>
                <a:lnTo>
                  <a:pt x="120273" y="108454"/>
                </a:lnTo>
                <a:cubicBezTo>
                  <a:pt x="120152" y="104705"/>
                  <a:pt x="123094" y="101567"/>
                  <a:pt x="126843" y="101446"/>
                </a:cubicBezTo>
                <a:cubicBezTo>
                  <a:pt x="130593" y="101325"/>
                  <a:pt x="133730" y="104266"/>
                  <a:pt x="133851" y="108016"/>
                </a:cubicBezTo>
                <a:cubicBezTo>
                  <a:pt x="133856" y="108162"/>
                  <a:pt x="133856" y="108308"/>
                  <a:pt x="133851" y="108454"/>
                </a:cubicBezTo>
                <a:close/>
                <a:moveTo>
                  <a:pt x="133851" y="75956"/>
                </a:moveTo>
                <a:lnTo>
                  <a:pt x="133851" y="76424"/>
                </a:lnTo>
                <a:cubicBezTo>
                  <a:pt x="133851" y="85349"/>
                  <a:pt x="120273" y="85356"/>
                  <a:pt x="120273" y="76424"/>
                </a:cubicBezTo>
                <a:lnTo>
                  <a:pt x="120273" y="75956"/>
                </a:lnTo>
                <a:cubicBezTo>
                  <a:pt x="120394" y="72207"/>
                  <a:pt x="123532" y="69265"/>
                  <a:pt x="127282" y="69386"/>
                </a:cubicBezTo>
                <a:cubicBezTo>
                  <a:pt x="130861" y="69502"/>
                  <a:pt x="133736" y="72377"/>
                  <a:pt x="133851" y="75956"/>
                </a:cubicBezTo>
                <a:close/>
              </a:path>
            </a:pathLst>
          </a:custGeom>
          <a:solidFill>
            <a:srgbClr val="674E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55" name="Google Shape;332;p37">
            <a:extLst>
              <a:ext uri="{FF2B5EF4-FFF2-40B4-BE49-F238E27FC236}">
                <a16:creationId xmlns:a16="http://schemas.microsoft.com/office/drawing/2014/main" id="{F2B3F6F8-DEC1-460F-90AC-7F2BFA986260}"/>
              </a:ext>
            </a:extLst>
          </p:cNvPr>
          <p:cNvSpPr/>
          <p:nvPr/>
        </p:nvSpPr>
        <p:spPr>
          <a:xfrm>
            <a:off x="3899234" y="4103732"/>
            <a:ext cx="204411" cy="102211"/>
          </a:xfrm>
          <a:custGeom>
            <a:avLst/>
            <a:gdLst/>
            <a:ahLst/>
            <a:cxnLst/>
            <a:rect l="l" t="t" r="r" b="b"/>
            <a:pathLst>
              <a:path w="52413" h="26208" extrusionOk="0">
                <a:moveTo>
                  <a:pt x="531" y="531"/>
                </a:moveTo>
                <a:lnTo>
                  <a:pt x="26278" y="26279"/>
                </a:lnTo>
                <a:lnTo>
                  <a:pt x="52024" y="531"/>
                </a:lnTo>
                <a:lnTo>
                  <a:pt x="531" y="531"/>
                </a:lnTo>
                <a:lnTo>
                  <a:pt x="531" y="531"/>
                </a:lnTo>
                <a:close/>
              </a:path>
            </a:pathLst>
          </a:custGeom>
          <a:solidFill>
            <a:srgbClr val="674E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56" name="Google Shape;333;p37">
            <a:extLst>
              <a:ext uri="{FF2B5EF4-FFF2-40B4-BE49-F238E27FC236}">
                <a16:creationId xmlns:a16="http://schemas.microsoft.com/office/drawing/2014/main" id="{7E14AD09-B87E-4977-A5AD-FEA6B085529A}"/>
              </a:ext>
            </a:extLst>
          </p:cNvPr>
          <p:cNvSpPr/>
          <p:nvPr/>
        </p:nvSpPr>
        <p:spPr>
          <a:xfrm>
            <a:off x="4597555" y="1913971"/>
            <a:ext cx="1460350" cy="1461342"/>
          </a:xfrm>
          <a:custGeom>
            <a:avLst/>
            <a:gdLst/>
            <a:ahLst/>
            <a:cxnLst/>
            <a:rect l="l" t="t" r="r" b="b"/>
            <a:pathLst>
              <a:path w="374689" h="374703" extrusionOk="0">
                <a:moveTo>
                  <a:pt x="187642" y="531"/>
                </a:moveTo>
                <a:cubicBezTo>
                  <a:pt x="290968" y="531"/>
                  <a:pt x="374746" y="84312"/>
                  <a:pt x="374746" y="187649"/>
                </a:cubicBezTo>
                <a:cubicBezTo>
                  <a:pt x="374746" y="290987"/>
                  <a:pt x="290982" y="374789"/>
                  <a:pt x="187642" y="374789"/>
                </a:cubicBezTo>
                <a:cubicBezTo>
                  <a:pt x="84301" y="374789"/>
                  <a:pt x="531" y="291015"/>
                  <a:pt x="531" y="187678"/>
                </a:cubicBezTo>
                <a:cubicBezTo>
                  <a:pt x="531" y="84340"/>
                  <a:pt x="84301" y="531"/>
                  <a:pt x="187642" y="531"/>
                </a:cubicBezTo>
                <a:close/>
                <a:moveTo>
                  <a:pt x="187642" y="34956"/>
                </a:moveTo>
                <a:cubicBezTo>
                  <a:pt x="103312" y="34956"/>
                  <a:pt x="34954" y="103316"/>
                  <a:pt x="34954" y="187649"/>
                </a:cubicBezTo>
                <a:cubicBezTo>
                  <a:pt x="34954" y="271983"/>
                  <a:pt x="103312" y="340336"/>
                  <a:pt x="187642" y="340336"/>
                </a:cubicBezTo>
                <a:cubicBezTo>
                  <a:pt x="271972" y="340336"/>
                  <a:pt x="340322" y="271976"/>
                  <a:pt x="340322" y="187649"/>
                </a:cubicBezTo>
                <a:cubicBezTo>
                  <a:pt x="340322" y="103323"/>
                  <a:pt x="271965" y="34956"/>
                  <a:pt x="187642" y="34956"/>
                </a:cubicBezTo>
                <a:close/>
              </a:path>
            </a:pathLst>
          </a:custGeom>
          <a:solidFill>
            <a:srgbClr val="CC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57" name="Google Shape;334;p37">
            <a:extLst>
              <a:ext uri="{FF2B5EF4-FFF2-40B4-BE49-F238E27FC236}">
                <a16:creationId xmlns:a16="http://schemas.microsoft.com/office/drawing/2014/main" id="{CA3D5942-1557-4714-BF90-52EF9549B331}"/>
              </a:ext>
            </a:extLst>
          </p:cNvPr>
          <p:cNvSpPr/>
          <p:nvPr/>
        </p:nvSpPr>
        <p:spPr>
          <a:xfrm>
            <a:off x="4826547" y="2143135"/>
            <a:ext cx="1002090" cy="1002772"/>
          </a:xfrm>
          <a:custGeom>
            <a:avLst/>
            <a:gdLst/>
            <a:ahLst/>
            <a:cxnLst/>
            <a:rect l="l" t="t" r="r" b="b"/>
            <a:pathLst>
              <a:path w="257111" h="257121" extrusionOk="0">
                <a:moveTo>
                  <a:pt x="128896" y="531"/>
                </a:moveTo>
                <a:cubicBezTo>
                  <a:pt x="199782" y="531"/>
                  <a:pt x="257253" y="58005"/>
                  <a:pt x="257253" y="128901"/>
                </a:cubicBezTo>
                <a:cubicBezTo>
                  <a:pt x="257253" y="199797"/>
                  <a:pt x="199782" y="257271"/>
                  <a:pt x="128896" y="257271"/>
                </a:cubicBezTo>
                <a:cubicBezTo>
                  <a:pt x="58002" y="257271"/>
                  <a:pt x="531" y="199797"/>
                  <a:pt x="531" y="128901"/>
                </a:cubicBezTo>
                <a:cubicBezTo>
                  <a:pt x="531" y="58004"/>
                  <a:pt x="58002" y="531"/>
                  <a:pt x="128896" y="531"/>
                </a:cubicBezTo>
                <a:close/>
              </a:path>
            </a:pathLst>
          </a:custGeom>
          <a:solidFill>
            <a:srgbClr val="CC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58" name="Google Shape;335;p37">
            <a:extLst>
              <a:ext uri="{FF2B5EF4-FFF2-40B4-BE49-F238E27FC236}">
                <a16:creationId xmlns:a16="http://schemas.microsoft.com/office/drawing/2014/main" id="{0ED5CD45-977A-4A4C-8AD9-FD01480C8F4C}"/>
              </a:ext>
            </a:extLst>
          </p:cNvPr>
          <p:cNvSpPr/>
          <p:nvPr/>
        </p:nvSpPr>
        <p:spPr>
          <a:xfrm>
            <a:off x="4827054" y="3346697"/>
            <a:ext cx="993808" cy="707191"/>
          </a:xfrm>
          <a:custGeom>
            <a:avLst/>
            <a:gdLst/>
            <a:ahLst/>
            <a:cxnLst/>
            <a:rect l="l" t="t" r="r" b="b"/>
            <a:pathLst>
              <a:path w="254986" h="181331" extrusionOk="0">
                <a:moveTo>
                  <a:pt x="133830" y="173429"/>
                </a:moveTo>
                <a:lnTo>
                  <a:pt x="133830" y="173882"/>
                </a:lnTo>
                <a:cubicBezTo>
                  <a:pt x="133951" y="177632"/>
                  <a:pt x="131010" y="180770"/>
                  <a:pt x="127260" y="180891"/>
                </a:cubicBezTo>
                <a:cubicBezTo>
                  <a:pt x="123511" y="181012"/>
                  <a:pt x="120373" y="178070"/>
                  <a:pt x="120252" y="174321"/>
                </a:cubicBezTo>
                <a:cubicBezTo>
                  <a:pt x="120247" y="174175"/>
                  <a:pt x="120247" y="174028"/>
                  <a:pt x="120252" y="173882"/>
                </a:cubicBezTo>
                <a:lnTo>
                  <a:pt x="120252" y="173429"/>
                </a:lnTo>
                <a:cubicBezTo>
                  <a:pt x="120131" y="169679"/>
                  <a:pt x="123072" y="166541"/>
                  <a:pt x="126822" y="166420"/>
                </a:cubicBezTo>
                <a:cubicBezTo>
                  <a:pt x="130571" y="166299"/>
                  <a:pt x="133709" y="169241"/>
                  <a:pt x="133830" y="172990"/>
                </a:cubicBezTo>
                <a:cubicBezTo>
                  <a:pt x="133835" y="173137"/>
                  <a:pt x="133835" y="173283"/>
                  <a:pt x="133830" y="173429"/>
                </a:cubicBezTo>
                <a:close/>
                <a:moveTo>
                  <a:pt x="7576" y="14396"/>
                </a:moveTo>
                <a:cubicBezTo>
                  <a:pt x="6187" y="14394"/>
                  <a:pt x="4836" y="13945"/>
                  <a:pt x="3723" y="13114"/>
                </a:cubicBezTo>
                <a:cubicBezTo>
                  <a:pt x="3723" y="13114"/>
                  <a:pt x="3341" y="12823"/>
                  <a:pt x="3326" y="12816"/>
                </a:cubicBezTo>
                <a:cubicBezTo>
                  <a:pt x="294" y="10608"/>
                  <a:pt x="-375" y="6360"/>
                  <a:pt x="1833" y="3327"/>
                </a:cubicBezTo>
                <a:cubicBezTo>
                  <a:pt x="4041" y="294"/>
                  <a:pt x="8289" y="-375"/>
                  <a:pt x="11322" y="1833"/>
                </a:cubicBezTo>
                <a:cubicBezTo>
                  <a:pt x="11375" y="1871"/>
                  <a:pt x="11427" y="1911"/>
                  <a:pt x="11479" y="1950"/>
                </a:cubicBezTo>
                <a:cubicBezTo>
                  <a:pt x="14520" y="4207"/>
                  <a:pt x="15211" y="8475"/>
                  <a:pt x="13037" y="11576"/>
                </a:cubicBezTo>
                <a:cubicBezTo>
                  <a:pt x="11768" y="13332"/>
                  <a:pt x="9742" y="14383"/>
                  <a:pt x="7576" y="14410"/>
                </a:cubicBezTo>
                <a:close/>
                <a:moveTo>
                  <a:pt x="247774" y="15926"/>
                </a:moveTo>
                <a:cubicBezTo>
                  <a:pt x="244022" y="15924"/>
                  <a:pt x="240983" y="12880"/>
                  <a:pt x="240986" y="9128"/>
                </a:cubicBezTo>
                <a:cubicBezTo>
                  <a:pt x="240987" y="6980"/>
                  <a:pt x="242005" y="4959"/>
                  <a:pt x="243730" y="3679"/>
                </a:cubicBezTo>
                <a:lnTo>
                  <a:pt x="244183" y="3346"/>
                </a:lnTo>
                <a:cubicBezTo>
                  <a:pt x="247184" y="1096"/>
                  <a:pt x="251442" y="1705"/>
                  <a:pt x="253692" y="4707"/>
                </a:cubicBezTo>
                <a:cubicBezTo>
                  <a:pt x="255942" y="7708"/>
                  <a:pt x="255333" y="11966"/>
                  <a:pt x="252331" y="14216"/>
                </a:cubicBezTo>
                <a:cubicBezTo>
                  <a:pt x="252249" y="14278"/>
                  <a:pt x="252165" y="14338"/>
                  <a:pt x="252080" y="14396"/>
                </a:cubicBezTo>
                <a:lnTo>
                  <a:pt x="251811" y="14594"/>
                </a:lnTo>
                <a:cubicBezTo>
                  <a:pt x="250643" y="15460"/>
                  <a:pt x="249228" y="15927"/>
                  <a:pt x="247774" y="15926"/>
                </a:cubicBezTo>
                <a:close/>
                <a:moveTo>
                  <a:pt x="35016" y="31431"/>
                </a:moveTo>
                <a:cubicBezTo>
                  <a:pt x="33901" y="31432"/>
                  <a:pt x="32804" y="31157"/>
                  <a:pt x="31821" y="30631"/>
                </a:cubicBezTo>
                <a:lnTo>
                  <a:pt x="35016" y="24645"/>
                </a:lnTo>
                <a:lnTo>
                  <a:pt x="31651" y="30539"/>
                </a:lnTo>
                <a:cubicBezTo>
                  <a:pt x="28277" y="28903"/>
                  <a:pt x="26868" y="24843"/>
                  <a:pt x="28503" y="21468"/>
                </a:cubicBezTo>
                <a:cubicBezTo>
                  <a:pt x="30138" y="18094"/>
                  <a:pt x="34199" y="16685"/>
                  <a:pt x="37573" y="18320"/>
                </a:cubicBezTo>
                <a:lnTo>
                  <a:pt x="38217" y="18653"/>
                </a:lnTo>
                <a:cubicBezTo>
                  <a:pt x="41507" y="20456"/>
                  <a:pt x="42713" y="24584"/>
                  <a:pt x="40910" y="27874"/>
                </a:cubicBezTo>
                <a:cubicBezTo>
                  <a:pt x="39729" y="30031"/>
                  <a:pt x="37474" y="31380"/>
                  <a:pt x="35016" y="31403"/>
                </a:cubicBezTo>
                <a:close/>
                <a:moveTo>
                  <a:pt x="220342" y="32564"/>
                </a:moveTo>
                <a:cubicBezTo>
                  <a:pt x="216594" y="32572"/>
                  <a:pt x="213550" y="29540"/>
                  <a:pt x="213542" y="25793"/>
                </a:cubicBezTo>
                <a:cubicBezTo>
                  <a:pt x="213537" y="23245"/>
                  <a:pt x="214959" y="20909"/>
                  <a:pt x="217225" y="19744"/>
                </a:cubicBezTo>
                <a:lnTo>
                  <a:pt x="217700" y="19496"/>
                </a:lnTo>
                <a:cubicBezTo>
                  <a:pt x="221086" y="17881"/>
                  <a:pt x="225140" y="19318"/>
                  <a:pt x="226754" y="22705"/>
                </a:cubicBezTo>
                <a:cubicBezTo>
                  <a:pt x="228325" y="26001"/>
                  <a:pt x="227010" y="29949"/>
                  <a:pt x="223777" y="31644"/>
                </a:cubicBezTo>
                <a:lnTo>
                  <a:pt x="220738" y="25573"/>
                </a:lnTo>
                <a:lnTo>
                  <a:pt x="223444" y="31807"/>
                </a:lnTo>
                <a:cubicBezTo>
                  <a:pt x="222486" y="32306"/>
                  <a:pt x="221422" y="32566"/>
                  <a:pt x="220342" y="32564"/>
                </a:cubicBezTo>
                <a:close/>
                <a:moveTo>
                  <a:pt x="64608" y="43898"/>
                </a:moveTo>
                <a:cubicBezTo>
                  <a:pt x="63886" y="43894"/>
                  <a:pt x="63169" y="43777"/>
                  <a:pt x="62483" y="43550"/>
                </a:cubicBezTo>
                <a:lnTo>
                  <a:pt x="62172" y="43451"/>
                </a:lnTo>
                <a:cubicBezTo>
                  <a:pt x="58594" y="42332"/>
                  <a:pt x="56601" y="38525"/>
                  <a:pt x="57720" y="34948"/>
                </a:cubicBezTo>
                <a:cubicBezTo>
                  <a:pt x="58839" y="31370"/>
                  <a:pt x="62646" y="29377"/>
                  <a:pt x="66223" y="30496"/>
                </a:cubicBezTo>
                <a:lnTo>
                  <a:pt x="66783" y="30673"/>
                </a:lnTo>
                <a:cubicBezTo>
                  <a:pt x="70339" y="31856"/>
                  <a:pt x="72262" y="35698"/>
                  <a:pt x="71079" y="39254"/>
                </a:cubicBezTo>
                <a:cubicBezTo>
                  <a:pt x="70159" y="42021"/>
                  <a:pt x="67574" y="43890"/>
                  <a:pt x="64658" y="43898"/>
                </a:cubicBezTo>
                <a:close/>
                <a:moveTo>
                  <a:pt x="190643" y="44641"/>
                </a:moveTo>
                <a:cubicBezTo>
                  <a:pt x="186895" y="44652"/>
                  <a:pt x="183848" y="41623"/>
                  <a:pt x="183837" y="37875"/>
                </a:cubicBezTo>
                <a:cubicBezTo>
                  <a:pt x="183829" y="34978"/>
                  <a:pt x="185661" y="32396"/>
                  <a:pt x="188397" y="31445"/>
                </a:cubicBezTo>
                <a:lnTo>
                  <a:pt x="189106" y="31240"/>
                </a:lnTo>
                <a:cubicBezTo>
                  <a:pt x="192693" y="30154"/>
                  <a:pt x="196481" y="32182"/>
                  <a:pt x="197566" y="35769"/>
                </a:cubicBezTo>
                <a:cubicBezTo>
                  <a:pt x="198652" y="39357"/>
                  <a:pt x="196624" y="43145"/>
                  <a:pt x="193037" y="44230"/>
                </a:cubicBezTo>
                <a:lnTo>
                  <a:pt x="191075" y="37735"/>
                </a:lnTo>
                <a:lnTo>
                  <a:pt x="192853" y="44294"/>
                </a:lnTo>
                <a:cubicBezTo>
                  <a:pt x="192151" y="44526"/>
                  <a:pt x="191417" y="44643"/>
                  <a:pt x="190678" y="44641"/>
                </a:cubicBezTo>
                <a:close/>
                <a:moveTo>
                  <a:pt x="95745" y="51597"/>
                </a:moveTo>
                <a:cubicBezTo>
                  <a:pt x="95420" y="51601"/>
                  <a:pt x="95096" y="51578"/>
                  <a:pt x="94775" y="51526"/>
                </a:cubicBezTo>
                <a:lnTo>
                  <a:pt x="94421" y="51477"/>
                </a:lnTo>
                <a:cubicBezTo>
                  <a:pt x="90706" y="50877"/>
                  <a:pt x="88158" y="47409"/>
                  <a:pt x="88698" y="43685"/>
                </a:cubicBezTo>
                <a:cubicBezTo>
                  <a:pt x="89241" y="40015"/>
                  <a:pt x="92655" y="37478"/>
                  <a:pt x="96326" y="38019"/>
                </a:cubicBezTo>
                <a:cubicBezTo>
                  <a:pt x="100079" y="38567"/>
                  <a:pt x="102709" y="42009"/>
                  <a:pt x="102254" y="45775"/>
                </a:cubicBezTo>
                <a:cubicBezTo>
                  <a:pt x="101847" y="49070"/>
                  <a:pt x="99065" y="51555"/>
                  <a:pt x="95745" y="51590"/>
                </a:cubicBezTo>
                <a:close/>
                <a:moveTo>
                  <a:pt x="159308" y="51987"/>
                </a:moveTo>
                <a:cubicBezTo>
                  <a:pt x="155556" y="51979"/>
                  <a:pt x="152521" y="48932"/>
                  <a:pt x="152528" y="45181"/>
                </a:cubicBezTo>
                <a:cubicBezTo>
                  <a:pt x="152534" y="41830"/>
                  <a:pt x="154983" y="38985"/>
                  <a:pt x="158295" y="38479"/>
                </a:cubicBezTo>
                <a:lnTo>
                  <a:pt x="158776" y="38408"/>
                </a:lnTo>
                <a:cubicBezTo>
                  <a:pt x="162493" y="37864"/>
                  <a:pt x="165946" y="40436"/>
                  <a:pt x="166490" y="44152"/>
                </a:cubicBezTo>
                <a:cubicBezTo>
                  <a:pt x="167033" y="47869"/>
                  <a:pt x="164462" y="51322"/>
                  <a:pt x="160745" y="51866"/>
                </a:cubicBezTo>
                <a:lnTo>
                  <a:pt x="159768" y="45144"/>
                </a:lnTo>
                <a:lnTo>
                  <a:pt x="160335" y="51923"/>
                </a:lnTo>
                <a:cubicBezTo>
                  <a:pt x="159995" y="51973"/>
                  <a:pt x="159651" y="51999"/>
                  <a:pt x="159308" y="52001"/>
                </a:cubicBezTo>
                <a:close/>
                <a:moveTo>
                  <a:pt x="127746" y="54253"/>
                </a:moveTo>
                <a:lnTo>
                  <a:pt x="127278" y="54253"/>
                </a:lnTo>
                <a:cubicBezTo>
                  <a:pt x="123527" y="54253"/>
                  <a:pt x="120486" y="51212"/>
                  <a:pt x="120486" y="47461"/>
                </a:cubicBezTo>
                <a:cubicBezTo>
                  <a:pt x="120486" y="43709"/>
                  <a:pt x="123527" y="40668"/>
                  <a:pt x="127278" y="40668"/>
                </a:cubicBezTo>
                <a:cubicBezTo>
                  <a:pt x="131074" y="40651"/>
                  <a:pt x="134190" y="43666"/>
                  <a:pt x="134298" y="47461"/>
                </a:cubicBezTo>
                <a:cubicBezTo>
                  <a:pt x="134399" y="51109"/>
                  <a:pt x="131524" y="54149"/>
                  <a:pt x="127876" y="54251"/>
                </a:cubicBezTo>
                <a:cubicBezTo>
                  <a:pt x="127828" y="54252"/>
                  <a:pt x="127780" y="54253"/>
                  <a:pt x="127732" y="54253"/>
                </a:cubicBezTo>
                <a:close/>
                <a:moveTo>
                  <a:pt x="133830" y="140945"/>
                </a:moveTo>
                <a:lnTo>
                  <a:pt x="133830" y="141398"/>
                </a:lnTo>
                <a:cubicBezTo>
                  <a:pt x="133951" y="145148"/>
                  <a:pt x="131010" y="148286"/>
                  <a:pt x="127260" y="148407"/>
                </a:cubicBezTo>
                <a:cubicBezTo>
                  <a:pt x="123511" y="148528"/>
                  <a:pt x="120373" y="145586"/>
                  <a:pt x="120252" y="141837"/>
                </a:cubicBezTo>
                <a:cubicBezTo>
                  <a:pt x="120247" y="141691"/>
                  <a:pt x="120247" y="141544"/>
                  <a:pt x="120252" y="141398"/>
                </a:cubicBezTo>
                <a:lnTo>
                  <a:pt x="120252" y="140945"/>
                </a:lnTo>
                <a:cubicBezTo>
                  <a:pt x="120373" y="137196"/>
                  <a:pt x="123511" y="134254"/>
                  <a:pt x="127260" y="134375"/>
                </a:cubicBezTo>
                <a:cubicBezTo>
                  <a:pt x="130840" y="134491"/>
                  <a:pt x="133714" y="137366"/>
                  <a:pt x="133830" y="140945"/>
                </a:cubicBezTo>
                <a:close/>
                <a:moveTo>
                  <a:pt x="133830" y="108454"/>
                </a:moveTo>
                <a:lnTo>
                  <a:pt x="133830" y="108915"/>
                </a:lnTo>
                <a:cubicBezTo>
                  <a:pt x="133709" y="112664"/>
                  <a:pt x="130571" y="115606"/>
                  <a:pt x="126822" y="115485"/>
                </a:cubicBezTo>
                <a:cubicBezTo>
                  <a:pt x="123242" y="115369"/>
                  <a:pt x="120368" y="112494"/>
                  <a:pt x="120252" y="108915"/>
                </a:cubicBezTo>
                <a:lnTo>
                  <a:pt x="120252" y="108454"/>
                </a:lnTo>
                <a:cubicBezTo>
                  <a:pt x="120131" y="104705"/>
                  <a:pt x="123072" y="101567"/>
                  <a:pt x="126822" y="101446"/>
                </a:cubicBezTo>
                <a:cubicBezTo>
                  <a:pt x="130571" y="101325"/>
                  <a:pt x="133709" y="104266"/>
                  <a:pt x="133830" y="108016"/>
                </a:cubicBezTo>
                <a:cubicBezTo>
                  <a:pt x="133835" y="108162"/>
                  <a:pt x="133835" y="108308"/>
                  <a:pt x="133830" y="108454"/>
                </a:cubicBezTo>
                <a:close/>
                <a:moveTo>
                  <a:pt x="133830" y="75956"/>
                </a:moveTo>
                <a:lnTo>
                  <a:pt x="133830" y="76424"/>
                </a:lnTo>
                <a:cubicBezTo>
                  <a:pt x="133830" y="85349"/>
                  <a:pt x="120252" y="85356"/>
                  <a:pt x="120252" y="76424"/>
                </a:cubicBezTo>
                <a:lnTo>
                  <a:pt x="120252" y="75956"/>
                </a:lnTo>
                <a:cubicBezTo>
                  <a:pt x="120373" y="72207"/>
                  <a:pt x="123511" y="69265"/>
                  <a:pt x="127260" y="69386"/>
                </a:cubicBezTo>
                <a:cubicBezTo>
                  <a:pt x="130840" y="69502"/>
                  <a:pt x="133714" y="72377"/>
                  <a:pt x="133830" y="75956"/>
                </a:cubicBezTo>
                <a:close/>
              </a:path>
            </a:pathLst>
          </a:custGeom>
          <a:solidFill>
            <a:srgbClr val="CC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59" name="Google Shape;336;p37">
            <a:extLst>
              <a:ext uri="{FF2B5EF4-FFF2-40B4-BE49-F238E27FC236}">
                <a16:creationId xmlns:a16="http://schemas.microsoft.com/office/drawing/2014/main" id="{6D95CA32-5D3F-44D8-8CED-2C04F889E6C7}"/>
              </a:ext>
            </a:extLst>
          </p:cNvPr>
          <p:cNvSpPr/>
          <p:nvPr/>
        </p:nvSpPr>
        <p:spPr>
          <a:xfrm>
            <a:off x="5224372" y="4103732"/>
            <a:ext cx="204411" cy="102211"/>
          </a:xfrm>
          <a:custGeom>
            <a:avLst/>
            <a:gdLst/>
            <a:ahLst/>
            <a:cxnLst/>
            <a:rect l="l" t="t" r="r" b="b"/>
            <a:pathLst>
              <a:path w="52413" h="26208" extrusionOk="0">
                <a:moveTo>
                  <a:pt x="531" y="531"/>
                </a:moveTo>
                <a:lnTo>
                  <a:pt x="26278" y="26279"/>
                </a:lnTo>
                <a:lnTo>
                  <a:pt x="52024" y="531"/>
                </a:lnTo>
                <a:lnTo>
                  <a:pt x="531" y="531"/>
                </a:lnTo>
                <a:lnTo>
                  <a:pt x="531" y="531"/>
                </a:lnTo>
                <a:close/>
              </a:path>
            </a:pathLst>
          </a:custGeom>
          <a:solidFill>
            <a:srgbClr val="CC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60" name="Google Shape;337;p37">
            <a:extLst>
              <a:ext uri="{FF2B5EF4-FFF2-40B4-BE49-F238E27FC236}">
                <a16:creationId xmlns:a16="http://schemas.microsoft.com/office/drawing/2014/main" id="{1377E09E-922D-4E11-9E22-66CEF9094B1E}"/>
              </a:ext>
            </a:extLst>
          </p:cNvPr>
          <p:cNvSpPr/>
          <p:nvPr/>
        </p:nvSpPr>
        <p:spPr>
          <a:xfrm>
            <a:off x="5920238" y="1913971"/>
            <a:ext cx="1460350" cy="1461342"/>
          </a:xfrm>
          <a:custGeom>
            <a:avLst/>
            <a:gdLst/>
            <a:ahLst/>
            <a:cxnLst/>
            <a:rect l="l" t="t" r="r" b="b"/>
            <a:pathLst>
              <a:path w="374689" h="374703" extrusionOk="0">
                <a:moveTo>
                  <a:pt x="187607" y="531"/>
                </a:moveTo>
                <a:cubicBezTo>
                  <a:pt x="290940" y="531"/>
                  <a:pt x="374710" y="84312"/>
                  <a:pt x="374710" y="187649"/>
                </a:cubicBezTo>
                <a:cubicBezTo>
                  <a:pt x="374710" y="290987"/>
                  <a:pt x="290933" y="374789"/>
                  <a:pt x="187607" y="374789"/>
                </a:cubicBezTo>
                <a:cubicBezTo>
                  <a:pt x="84280" y="374789"/>
                  <a:pt x="531" y="291015"/>
                  <a:pt x="531" y="187678"/>
                </a:cubicBezTo>
                <a:cubicBezTo>
                  <a:pt x="531" y="84340"/>
                  <a:pt x="84273" y="531"/>
                  <a:pt x="187607" y="531"/>
                </a:cubicBezTo>
                <a:close/>
                <a:moveTo>
                  <a:pt x="187607" y="34956"/>
                </a:moveTo>
                <a:cubicBezTo>
                  <a:pt x="103277" y="34956"/>
                  <a:pt x="34919" y="103316"/>
                  <a:pt x="34919" y="187649"/>
                </a:cubicBezTo>
                <a:cubicBezTo>
                  <a:pt x="34919" y="271983"/>
                  <a:pt x="103277" y="340336"/>
                  <a:pt x="187607" y="340336"/>
                </a:cubicBezTo>
                <a:cubicBezTo>
                  <a:pt x="271936" y="340336"/>
                  <a:pt x="340294" y="271976"/>
                  <a:pt x="340294" y="187649"/>
                </a:cubicBezTo>
                <a:cubicBezTo>
                  <a:pt x="340294" y="103323"/>
                  <a:pt x="271929" y="34956"/>
                  <a:pt x="187607" y="34956"/>
                </a:cubicBezTo>
                <a:close/>
              </a:path>
            </a:pathLst>
          </a:custGeom>
          <a:solidFill>
            <a:srgbClr val="3C7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61" name="Google Shape;338;p37">
            <a:extLst>
              <a:ext uri="{FF2B5EF4-FFF2-40B4-BE49-F238E27FC236}">
                <a16:creationId xmlns:a16="http://schemas.microsoft.com/office/drawing/2014/main" id="{6A784336-E073-4B3E-9094-0596E0C1DE60}"/>
              </a:ext>
            </a:extLst>
          </p:cNvPr>
          <p:cNvSpPr/>
          <p:nvPr/>
        </p:nvSpPr>
        <p:spPr>
          <a:xfrm>
            <a:off x="6149093" y="2143135"/>
            <a:ext cx="1002090" cy="1002772"/>
          </a:xfrm>
          <a:custGeom>
            <a:avLst/>
            <a:gdLst/>
            <a:ahLst/>
            <a:cxnLst/>
            <a:rect l="l" t="t" r="r" b="b"/>
            <a:pathLst>
              <a:path w="257111" h="257121" extrusionOk="0">
                <a:moveTo>
                  <a:pt x="128896" y="531"/>
                </a:moveTo>
                <a:cubicBezTo>
                  <a:pt x="199790" y="531"/>
                  <a:pt x="257260" y="58004"/>
                  <a:pt x="257260" y="128901"/>
                </a:cubicBezTo>
                <a:cubicBezTo>
                  <a:pt x="257260" y="199797"/>
                  <a:pt x="199790" y="257271"/>
                  <a:pt x="128896" y="257271"/>
                </a:cubicBezTo>
                <a:cubicBezTo>
                  <a:pt x="58002" y="257271"/>
                  <a:pt x="531" y="199797"/>
                  <a:pt x="531" y="128901"/>
                </a:cubicBezTo>
                <a:cubicBezTo>
                  <a:pt x="531" y="58004"/>
                  <a:pt x="58002" y="531"/>
                  <a:pt x="128896" y="531"/>
                </a:cubicBezTo>
                <a:close/>
              </a:path>
            </a:pathLst>
          </a:custGeom>
          <a:solidFill>
            <a:srgbClr val="3C7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62" name="Google Shape;339;p37">
            <a:extLst>
              <a:ext uri="{FF2B5EF4-FFF2-40B4-BE49-F238E27FC236}">
                <a16:creationId xmlns:a16="http://schemas.microsoft.com/office/drawing/2014/main" id="{252C9699-5E0F-4A49-89D7-C7A9829F973E}"/>
              </a:ext>
            </a:extLst>
          </p:cNvPr>
          <p:cNvSpPr/>
          <p:nvPr/>
        </p:nvSpPr>
        <p:spPr>
          <a:xfrm>
            <a:off x="6149569" y="3346697"/>
            <a:ext cx="993808" cy="704426"/>
          </a:xfrm>
          <a:custGeom>
            <a:avLst/>
            <a:gdLst/>
            <a:ahLst/>
            <a:cxnLst/>
            <a:rect l="l" t="t" r="r" b="b"/>
            <a:pathLst>
              <a:path w="254986" h="180622" extrusionOk="0">
                <a:moveTo>
                  <a:pt x="133844" y="173429"/>
                </a:moveTo>
                <a:lnTo>
                  <a:pt x="133844" y="173882"/>
                </a:lnTo>
                <a:cubicBezTo>
                  <a:pt x="133844" y="177634"/>
                  <a:pt x="130803" y="180675"/>
                  <a:pt x="127052" y="180675"/>
                </a:cubicBezTo>
                <a:cubicBezTo>
                  <a:pt x="123300" y="180675"/>
                  <a:pt x="120259" y="177634"/>
                  <a:pt x="120259" y="173882"/>
                </a:cubicBezTo>
                <a:lnTo>
                  <a:pt x="120259" y="173429"/>
                </a:lnTo>
                <a:cubicBezTo>
                  <a:pt x="120259" y="169677"/>
                  <a:pt x="123300" y="166636"/>
                  <a:pt x="127052" y="166636"/>
                </a:cubicBezTo>
                <a:cubicBezTo>
                  <a:pt x="130803" y="166636"/>
                  <a:pt x="133844" y="169677"/>
                  <a:pt x="133844" y="173429"/>
                </a:cubicBezTo>
                <a:close/>
                <a:moveTo>
                  <a:pt x="7569" y="14396"/>
                </a:moveTo>
                <a:cubicBezTo>
                  <a:pt x="6182" y="14394"/>
                  <a:pt x="4833" y="13945"/>
                  <a:pt x="3723" y="13114"/>
                </a:cubicBezTo>
                <a:lnTo>
                  <a:pt x="3326" y="12816"/>
                </a:lnTo>
                <a:cubicBezTo>
                  <a:pt x="294" y="10608"/>
                  <a:pt x="-375" y="6360"/>
                  <a:pt x="1833" y="3327"/>
                </a:cubicBezTo>
                <a:cubicBezTo>
                  <a:pt x="4041" y="294"/>
                  <a:pt x="8289" y="-375"/>
                  <a:pt x="11322" y="1833"/>
                </a:cubicBezTo>
                <a:cubicBezTo>
                  <a:pt x="11375" y="1871"/>
                  <a:pt x="11427" y="1911"/>
                  <a:pt x="11479" y="1950"/>
                </a:cubicBezTo>
                <a:cubicBezTo>
                  <a:pt x="14517" y="4210"/>
                  <a:pt x="15205" y="8477"/>
                  <a:pt x="13030" y="11576"/>
                </a:cubicBezTo>
                <a:cubicBezTo>
                  <a:pt x="11762" y="13333"/>
                  <a:pt x="9736" y="14384"/>
                  <a:pt x="7569" y="14410"/>
                </a:cubicBezTo>
                <a:close/>
                <a:moveTo>
                  <a:pt x="247767" y="15926"/>
                </a:moveTo>
                <a:cubicBezTo>
                  <a:pt x="244015" y="15924"/>
                  <a:pt x="240976" y="12880"/>
                  <a:pt x="240979" y="9128"/>
                </a:cubicBezTo>
                <a:cubicBezTo>
                  <a:pt x="240980" y="6980"/>
                  <a:pt x="241998" y="4959"/>
                  <a:pt x="243722" y="3679"/>
                </a:cubicBezTo>
                <a:lnTo>
                  <a:pt x="244183" y="3346"/>
                </a:lnTo>
                <a:cubicBezTo>
                  <a:pt x="247184" y="1096"/>
                  <a:pt x="251442" y="1705"/>
                  <a:pt x="253692" y="4707"/>
                </a:cubicBezTo>
                <a:cubicBezTo>
                  <a:pt x="255942" y="7708"/>
                  <a:pt x="255333" y="11966"/>
                  <a:pt x="252331" y="14216"/>
                </a:cubicBezTo>
                <a:cubicBezTo>
                  <a:pt x="252249" y="14278"/>
                  <a:pt x="252165" y="14338"/>
                  <a:pt x="252080" y="14396"/>
                </a:cubicBezTo>
                <a:lnTo>
                  <a:pt x="251804" y="14594"/>
                </a:lnTo>
                <a:cubicBezTo>
                  <a:pt x="250637" y="15462"/>
                  <a:pt x="249221" y="15929"/>
                  <a:pt x="247767" y="15926"/>
                </a:cubicBezTo>
                <a:close/>
                <a:moveTo>
                  <a:pt x="35009" y="31431"/>
                </a:moveTo>
                <a:cubicBezTo>
                  <a:pt x="33896" y="31432"/>
                  <a:pt x="32801" y="31157"/>
                  <a:pt x="31821" y="30631"/>
                </a:cubicBezTo>
                <a:lnTo>
                  <a:pt x="35016" y="24645"/>
                </a:lnTo>
                <a:lnTo>
                  <a:pt x="31651" y="30539"/>
                </a:lnTo>
                <a:cubicBezTo>
                  <a:pt x="28277" y="28903"/>
                  <a:pt x="26868" y="24843"/>
                  <a:pt x="28503" y="21468"/>
                </a:cubicBezTo>
                <a:cubicBezTo>
                  <a:pt x="30138" y="18094"/>
                  <a:pt x="34199" y="16685"/>
                  <a:pt x="37573" y="18320"/>
                </a:cubicBezTo>
                <a:lnTo>
                  <a:pt x="38210" y="18653"/>
                </a:lnTo>
                <a:cubicBezTo>
                  <a:pt x="41500" y="20456"/>
                  <a:pt x="42706" y="24584"/>
                  <a:pt x="40903" y="27874"/>
                </a:cubicBezTo>
                <a:cubicBezTo>
                  <a:pt x="39722" y="30031"/>
                  <a:pt x="37467" y="31380"/>
                  <a:pt x="35009" y="31403"/>
                </a:cubicBezTo>
                <a:close/>
                <a:moveTo>
                  <a:pt x="220342" y="32564"/>
                </a:moveTo>
                <a:cubicBezTo>
                  <a:pt x="216594" y="32595"/>
                  <a:pt x="213531" y="29583"/>
                  <a:pt x="213500" y="25835"/>
                </a:cubicBezTo>
                <a:cubicBezTo>
                  <a:pt x="213479" y="23255"/>
                  <a:pt x="214922" y="20886"/>
                  <a:pt x="217225" y="19722"/>
                </a:cubicBezTo>
                <a:lnTo>
                  <a:pt x="217707" y="19474"/>
                </a:lnTo>
                <a:cubicBezTo>
                  <a:pt x="221013" y="17702"/>
                  <a:pt x="225130" y="18945"/>
                  <a:pt x="226903" y="22251"/>
                </a:cubicBezTo>
                <a:cubicBezTo>
                  <a:pt x="228676" y="25557"/>
                  <a:pt x="227433" y="29674"/>
                  <a:pt x="224127" y="31447"/>
                </a:cubicBezTo>
                <a:cubicBezTo>
                  <a:pt x="224012" y="31509"/>
                  <a:pt x="223895" y="31567"/>
                  <a:pt x="223777" y="31622"/>
                </a:cubicBezTo>
                <a:lnTo>
                  <a:pt x="220745" y="25552"/>
                </a:lnTo>
                <a:lnTo>
                  <a:pt x="223451" y="31785"/>
                </a:lnTo>
                <a:cubicBezTo>
                  <a:pt x="222493" y="32284"/>
                  <a:pt x="221429" y="32544"/>
                  <a:pt x="220349" y="32543"/>
                </a:cubicBezTo>
                <a:close/>
                <a:moveTo>
                  <a:pt x="64608" y="43898"/>
                </a:moveTo>
                <a:cubicBezTo>
                  <a:pt x="63886" y="43893"/>
                  <a:pt x="63169" y="43776"/>
                  <a:pt x="62483" y="43550"/>
                </a:cubicBezTo>
                <a:lnTo>
                  <a:pt x="62179" y="43451"/>
                </a:lnTo>
                <a:cubicBezTo>
                  <a:pt x="58601" y="42332"/>
                  <a:pt x="56608" y="38525"/>
                  <a:pt x="57727" y="34948"/>
                </a:cubicBezTo>
                <a:cubicBezTo>
                  <a:pt x="58846" y="31370"/>
                  <a:pt x="62653" y="29377"/>
                  <a:pt x="66230" y="30496"/>
                </a:cubicBezTo>
                <a:lnTo>
                  <a:pt x="66783" y="30673"/>
                </a:lnTo>
                <a:cubicBezTo>
                  <a:pt x="70339" y="31856"/>
                  <a:pt x="72262" y="35698"/>
                  <a:pt x="71079" y="39254"/>
                </a:cubicBezTo>
                <a:cubicBezTo>
                  <a:pt x="70159" y="42021"/>
                  <a:pt x="67574" y="43890"/>
                  <a:pt x="64658" y="43898"/>
                </a:cubicBezTo>
                <a:close/>
                <a:moveTo>
                  <a:pt x="190643" y="44641"/>
                </a:moveTo>
                <a:cubicBezTo>
                  <a:pt x="186895" y="44652"/>
                  <a:pt x="183848" y="41623"/>
                  <a:pt x="183837" y="37875"/>
                </a:cubicBezTo>
                <a:cubicBezTo>
                  <a:pt x="183829" y="34978"/>
                  <a:pt x="185661" y="32396"/>
                  <a:pt x="188397" y="31445"/>
                </a:cubicBezTo>
                <a:lnTo>
                  <a:pt x="189063" y="31240"/>
                </a:lnTo>
                <a:cubicBezTo>
                  <a:pt x="192650" y="30154"/>
                  <a:pt x="196438" y="32182"/>
                  <a:pt x="197524" y="35769"/>
                </a:cubicBezTo>
                <a:cubicBezTo>
                  <a:pt x="198609" y="39357"/>
                  <a:pt x="196581" y="43145"/>
                  <a:pt x="192994" y="44230"/>
                </a:cubicBezTo>
                <a:lnTo>
                  <a:pt x="191032" y="37735"/>
                </a:lnTo>
                <a:lnTo>
                  <a:pt x="192810" y="44294"/>
                </a:lnTo>
                <a:cubicBezTo>
                  <a:pt x="192111" y="44526"/>
                  <a:pt x="191379" y="44643"/>
                  <a:pt x="190643" y="44641"/>
                </a:cubicBezTo>
                <a:close/>
                <a:moveTo>
                  <a:pt x="95759" y="51597"/>
                </a:moveTo>
                <a:cubicBezTo>
                  <a:pt x="95432" y="51602"/>
                  <a:pt x="95105" y="51578"/>
                  <a:pt x="94782" y="51526"/>
                </a:cubicBezTo>
                <a:lnTo>
                  <a:pt x="94428" y="51477"/>
                </a:lnTo>
                <a:cubicBezTo>
                  <a:pt x="90714" y="50878"/>
                  <a:pt x="88168" y="47408"/>
                  <a:pt x="88712" y="43685"/>
                </a:cubicBezTo>
                <a:cubicBezTo>
                  <a:pt x="89251" y="40016"/>
                  <a:pt x="92662" y="37478"/>
                  <a:pt x="96331" y="38017"/>
                </a:cubicBezTo>
                <a:cubicBezTo>
                  <a:pt x="96334" y="38018"/>
                  <a:pt x="96337" y="38018"/>
                  <a:pt x="96340" y="38019"/>
                </a:cubicBezTo>
                <a:cubicBezTo>
                  <a:pt x="100092" y="38567"/>
                  <a:pt x="102721" y="42010"/>
                  <a:pt x="102261" y="45775"/>
                </a:cubicBezTo>
                <a:cubicBezTo>
                  <a:pt x="101857" y="49068"/>
                  <a:pt x="99077" y="51555"/>
                  <a:pt x="95759" y="51590"/>
                </a:cubicBezTo>
                <a:close/>
                <a:moveTo>
                  <a:pt x="159315" y="51987"/>
                </a:moveTo>
                <a:cubicBezTo>
                  <a:pt x="155563" y="51975"/>
                  <a:pt x="152531" y="48925"/>
                  <a:pt x="152542" y="45174"/>
                </a:cubicBezTo>
                <a:cubicBezTo>
                  <a:pt x="152552" y="41826"/>
                  <a:pt x="154999" y="38984"/>
                  <a:pt x="158309" y="38479"/>
                </a:cubicBezTo>
                <a:lnTo>
                  <a:pt x="158791" y="38408"/>
                </a:lnTo>
                <a:cubicBezTo>
                  <a:pt x="162507" y="37866"/>
                  <a:pt x="165959" y="40440"/>
                  <a:pt x="166500" y="44156"/>
                </a:cubicBezTo>
                <a:cubicBezTo>
                  <a:pt x="167042" y="47873"/>
                  <a:pt x="164469" y="51325"/>
                  <a:pt x="160753" y="51866"/>
                </a:cubicBezTo>
                <a:lnTo>
                  <a:pt x="159775" y="45144"/>
                </a:lnTo>
                <a:lnTo>
                  <a:pt x="160342" y="51923"/>
                </a:lnTo>
                <a:cubicBezTo>
                  <a:pt x="160002" y="51973"/>
                  <a:pt x="159658" y="51999"/>
                  <a:pt x="159315" y="52001"/>
                </a:cubicBezTo>
                <a:close/>
                <a:moveTo>
                  <a:pt x="127753" y="54253"/>
                </a:moveTo>
                <a:lnTo>
                  <a:pt x="127307" y="54253"/>
                </a:lnTo>
                <a:cubicBezTo>
                  <a:pt x="123555" y="54253"/>
                  <a:pt x="120514" y="51212"/>
                  <a:pt x="120514" y="47461"/>
                </a:cubicBezTo>
                <a:cubicBezTo>
                  <a:pt x="120514" y="43709"/>
                  <a:pt x="123555" y="40668"/>
                  <a:pt x="127307" y="40668"/>
                </a:cubicBezTo>
                <a:cubicBezTo>
                  <a:pt x="131101" y="40651"/>
                  <a:pt x="134215" y="43668"/>
                  <a:pt x="134319" y="47461"/>
                </a:cubicBezTo>
                <a:cubicBezTo>
                  <a:pt x="134421" y="51109"/>
                  <a:pt x="131546" y="54149"/>
                  <a:pt x="127897" y="54251"/>
                </a:cubicBezTo>
                <a:cubicBezTo>
                  <a:pt x="127849" y="54252"/>
                  <a:pt x="127801" y="54253"/>
                  <a:pt x="127753" y="54253"/>
                </a:cubicBezTo>
                <a:close/>
                <a:moveTo>
                  <a:pt x="133844" y="140945"/>
                </a:moveTo>
                <a:lnTo>
                  <a:pt x="133844" y="141398"/>
                </a:lnTo>
                <a:cubicBezTo>
                  <a:pt x="133844" y="145150"/>
                  <a:pt x="130803" y="148191"/>
                  <a:pt x="127052" y="148191"/>
                </a:cubicBezTo>
                <a:cubicBezTo>
                  <a:pt x="123300" y="148191"/>
                  <a:pt x="120259" y="145150"/>
                  <a:pt x="120259" y="141398"/>
                </a:cubicBezTo>
                <a:lnTo>
                  <a:pt x="120259" y="140945"/>
                </a:lnTo>
                <a:cubicBezTo>
                  <a:pt x="120259" y="137194"/>
                  <a:pt x="123300" y="134153"/>
                  <a:pt x="127052" y="134153"/>
                </a:cubicBezTo>
                <a:cubicBezTo>
                  <a:pt x="130803" y="134153"/>
                  <a:pt x="133844" y="137194"/>
                  <a:pt x="133844" y="140945"/>
                </a:cubicBezTo>
                <a:close/>
                <a:moveTo>
                  <a:pt x="133844" y="108454"/>
                </a:moveTo>
                <a:lnTo>
                  <a:pt x="133844" y="108915"/>
                </a:lnTo>
                <a:cubicBezTo>
                  <a:pt x="133844" y="112666"/>
                  <a:pt x="130803" y="115707"/>
                  <a:pt x="127052" y="115707"/>
                </a:cubicBezTo>
                <a:cubicBezTo>
                  <a:pt x="123300" y="115707"/>
                  <a:pt x="120259" y="112666"/>
                  <a:pt x="120259" y="108915"/>
                </a:cubicBezTo>
                <a:lnTo>
                  <a:pt x="120259" y="108454"/>
                </a:lnTo>
                <a:cubicBezTo>
                  <a:pt x="120259" y="104703"/>
                  <a:pt x="123300" y="101662"/>
                  <a:pt x="127052" y="101662"/>
                </a:cubicBezTo>
                <a:cubicBezTo>
                  <a:pt x="130803" y="101662"/>
                  <a:pt x="133844" y="104703"/>
                  <a:pt x="133844" y="108454"/>
                </a:cubicBezTo>
                <a:close/>
                <a:moveTo>
                  <a:pt x="133844" y="75956"/>
                </a:moveTo>
                <a:lnTo>
                  <a:pt x="133844" y="76424"/>
                </a:lnTo>
                <a:cubicBezTo>
                  <a:pt x="133844" y="85349"/>
                  <a:pt x="120259" y="85356"/>
                  <a:pt x="120259" y="76424"/>
                </a:cubicBezTo>
                <a:lnTo>
                  <a:pt x="120259" y="75956"/>
                </a:lnTo>
                <a:cubicBezTo>
                  <a:pt x="120259" y="72205"/>
                  <a:pt x="123300" y="69164"/>
                  <a:pt x="127052" y="69164"/>
                </a:cubicBezTo>
                <a:cubicBezTo>
                  <a:pt x="130803" y="69164"/>
                  <a:pt x="133844" y="72205"/>
                  <a:pt x="133844" y="75956"/>
                </a:cubicBezTo>
                <a:close/>
              </a:path>
            </a:pathLst>
          </a:custGeom>
          <a:solidFill>
            <a:srgbClr val="115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63" name="Google Shape;340;p37">
            <a:extLst>
              <a:ext uri="{FF2B5EF4-FFF2-40B4-BE49-F238E27FC236}">
                <a16:creationId xmlns:a16="http://schemas.microsoft.com/office/drawing/2014/main" id="{2D6402FB-E327-47A1-A90D-D18C6F7B5742}"/>
              </a:ext>
            </a:extLst>
          </p:cNvPr>
          <p:cNvSpPr/>
          <p:nvPr/>
        </p:nvSpPr>
        <p:spPr>
          <a:xfrm>
            <a:off x="6546915" y="4103732"/>
            <a:ext cx="204411" cy="102211"/>
          </a:xfrm>
          <a:custGeom>
            <a:avLst/>
            <a:gdLst/>
            <a:ahLst/>
            <a:cxnLst/>
            <a:rect l="l" t="t" r="r" b="b"/>
            <a:pathLst>
              <a:path w="52413" h="26208" extrusionOk="0">
                <a:moveTo>
                  <a:pt x="531" y="531"/>
                </a:moveTo>
                <a:lnTo>
                  <a:pt x="26285" y="26279"/>
                </a:lnTo>
                <a:lnTo>
                  <a:pt x="52024" y="531"/>
                </a:lnTo>
                <a:lnTo>
                  <a:pt x="531" y="531"/>
                </a:lnTo>
                <a:lnTo>
                  <a:pt x="531" y="531"/>
                </a:lnTo>
                <a:close/>
              </a:path>
            </a:pathLst>
          </a:custGeom>
          <a:solidFill>
            <a:srgbClr val="115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64" name="Google Shape;341;p37">
            <a:extLst>
              <a:ext uri="{FF2B5EF4-FFF2-40B4-BE49-F238E27FC236}">
                <a16:creationId xmlns:a16="http://schemas.microsoft.com/office/drawing/2014/main" id="{A08FC0E4-99E2-4254-93ED-E729CEBFC7DF}"/>
              </a:ext>
            </a:extLst>
          </p:cNvPr>
          <p:cNvSpPr/>
          <p:nvPr/>
        </p:nvSpPr>
        <p:spPr>
          <a:xfrm>
            <a:off x="7246675" y="1913971"/>
            <a:ext cx="1460350" cy="1461342"/>
          </a:xfrm>
          <a:custGeom>
            <a:avLst/>
            <a:gdLst/>
            <a:ahLst/>
            <a:cxnLst/>
            <a:rect l="l" t="t" r="r" b="b"/>
            <a:pathLst>
              <a:path w="374689" h="374703" extrusionOk="0">
                <a:moveTo>
                  <a:pt x="187635" y="531"/>
                </a:moveTo>
                <a:cubicBezTo>
                  <a:pt x="290968" y="531"/>
                  <a:pt x="374746" y="84312"/>
                  <a:pt x="374746" y="187649"/>
                </a:cubicBezTo>
                <a:cubicBezTo>
                  <a:pt x="374746" y="290987"/>
                  <a:pt x="290968" y="374761"/>
                  <a:pt x="187635" y="374761"/>
                </a:cubicBezTo>
                <a:cubicBezTo>
                  <a:pt x="84302" y="374761"/>
                  <a:pt x="531" y="290987"/>
                  <a:pt x="531" y="187649"/>
                </a:cubicBezTo>
                <a:cubicBezTo>
                  <a:pt x="531" y="84312"/>
                  <a:pt x="84309" y="531"/>
                  <a:pt x="187635" y="531"/>
                </a:cubicBezTo>
                <a:close/>
                <a:moveTo>
                  <a:pt x="187635" y="34956"/>
                </a:moveTo>
                <a:cubicBezTo>
                  <a:pt x="103305" y="34956"/>
                  <a:pt x="34955" y="103316"/>
                  <a:pt x="34955" y="187649"/>
                </a:cubicBezTo>
                <a:cubicBezTo>
                  <a:pt x="34955" y="271983"/>
                  <a:pt x="103312" y="340336"/>
                  <a:pt x="187635" y="340336"/>
                </a:cubicBezTo>
                <a:cubicBezTo>
                  <a:pt x="271958" y="340336"/>
                  <a:pt x="340322" y="271976"/>
                  <a:pt x="340322" y="187649"/>
                </a:cubicBezTo>
                <a:cubicBezTo>
                  <a:pt x="340322" y="103323"/>
                  <a:pt x="271965" y="34956"/>
                  <a:pt x="187635" y="34956"/>
                </a:cubicBezTo>
                <a:close/>
              </a:path>
            </a:pathLst>
          </a:custGeom>
          <a:solidFill>
            <a:srgbClr val="3C7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65" name="Google Shape;342;p37">
            <a:extLst>
              <a:ext uri="{FF2B5EF4-FFF2-40B4-BE49-F238E27FC236}">
                <a16:creationId xmlns:a16="http://schemas.microsoft.com/office/drawing/2014/main" id="{ACB6CAFD-ABF6-4C1F-BDDC-EB9A79FADBA4}"/>
              </a:ext>
            </a:extLst>
          </p:cNvPr>
          <p:cNvSpPr/>
          <p:nvPr/>
        </p:nvSpPr>
        <p:spPr>
          <a:xfrm>
            <a:off x="7475639" y="2143135"/>
            <a:ext cx="1002090" cy="1002772"/>
          </a:xfrm>
          <a:custGeom>
            <a:avLst/>
            <a:gdLst/>
            <a:ahLst/>
            <a:cxnLst/>
            <a:rect l="l" t="t" r="r" b="b"/>
            <a:pathLst>
              <a:path w="257111" h="257121" extrusionOk="0">
                <a:moveTo>
                  <a:pt x="128896" y="531"/>
                </a:moveTo>
                <a:cubicBezTo>
                  <a:pt x="199790" y="531"/>
                  <a:pt x="257260" y="58004"/>
                  <a:pt x="257260" y="128901"/>
                </a:cubicBezTo>
                <a:cubicBezTo>
                  <a:pt x="257260" y="199797"/>
                  <a:pt x="199790" y="257271"/>
                  <a:pt x="128896" y="257271"/>
                </a:cubicBezTo>
                <a:cubicBezTo>
                  <a:pt x="58002" y="257271"/>
                  <a:pt x="531" y="199797"/>
                  <a:pt x="531" y="128901"/>
                </a:cubicBezTo>
                <a:cubicBezTo>
                  <a:pt x="531" y="58004"/>
                  <a:pt x="58002" y="531"/>
                  <a:pt x="128896" y="531"/>
                </a:cubicBezTo>
                <a:close/>
              </a:path>
            </a:pathLst>
          </a:custGeom>
          <a:solidFill>
            <a:srgbClr val="3C7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66" name="Google Shape;343;p37">
            <a:extLst>
              <a:ext uri="{FF2B5EF4-FFF2-40B4-BE49-F238E27FC236}">
                <a16:creationId xmlns:a16="http://schemas.microsoft.com/office/drawing/2014/main" id="{45FD9481-1CC9-4BC8-8DD8-FFC3206CB97B}"/>
              </a:ext>
            </a:extLst>
          </p:cNvPr>
          <p:cNvSpPr/>
          <p:nvPr/>
        </p:nvSpPr>
        <p:spPr>
          <a:xfrm>
            <a:off x="7476064" y="3346806"/>
            <a:ext cx="993808" cy="704426"/>
          </a:xfrm>
          <a:custGeom>
            <a:avLst/>
            <a:gdLst/>
            <a:ahLst/>
            <a:cxnLst/>
            <a:rect l="l" t="t" r="r" b="b"/>
            <a:pathLst>
              <a:path w="254986" h="180622" extrusionOk="0">
                <a:moveTo>
                  <a:pt x="133866" y="173401"/>
                </a:moveTo>
                <a:lnTo>
                  <a:pt x="133866" y="173854"/>
                </a:lnTo>
                <a:cubicBezTo>
                  <a:pt x="133866" y="177606"/>
                  <a:pt x="130824" y="180647"/>
                  <a:pt x="127073" y="180647"/>
                </a:cubicBezTo>
                <a:cubicBezTo>
                  <a:pt x="123322" y="180647"/>
                  <a:pt x="120280" y="177606"/>
                  <a:pt x="120280" y="173854"/>
                </a:cubicBezTo>
                <a:lnTo>
                  <a:pt x="120281" y="173401"/>
                </a:lnTo>
                <a:cubicBezTo>
                  <a:pt x="120281" y="169649"/>
                  <a:pt x="123322" y="166608"/>
                  <a:pt x="127073" y="166608"/>
                </a:cubicBezTo>
                <a:cubicBezTo>
                  <a:pt x="130825" y="166608"/>
                  <a:pt x="133866" y="169649"/>
                  <a:pt x="133866" y="173401"/>
                </a:cubicBezTo>
                <a:close/>
                <a:moveTo>
                  <a:pt x="7576" y="14396"/>
                </a:moveTo>
                <a:cubicBezTo>
                  <a:pt x="6189" y="14396"/>
                  <a:pt x="4840" y="13946"/>
                  <a:pt x="3730" y="13114"/>
                </a:cubicBezTo>
                <a:lnTo>
                  <a:pt x="3326" y="12816"/>
                </a:lnTo>
                <a:cubicBezTo>
                  <a:pt x="294" y="10608"/>
                  <a:pt x="-375" y="6360"/>
                  <a:pt x="1833" y="3327"/>
                </a:cubicBezTo>
                <a:cubicBezTo>
                  <a:pt x="4041" y="294"/>
                  <a:pt x="8289" y="-375"/>
                  <a:pt x="11322" y="1833"/>
                </a:cubicBezTo>
                <a:cubicBezTo>
                  <a:pt x="11375" y="1871"/>
                  <a:pt x="11427" y="1911"/>
                  <a:pt x="11479" y="1950"/>
                </a:cubicBezTo>
                <a:cubicBezTo>
                  <a:pt x="14516" y="4210"/>
                  <a:pt x="15207" y="8474"/>
                  <a:pt x="13037" y="11576"/>
                </a:cubicBezTo>
                <a:cubicBezTo>
                  <a:pt x="11768" y="13332"/>
                  <a:pt x="9742" y="14383"/>
                  <a:pt x="7576" y="14410"/>
                </a:cubicBezTo>
                <a:close/>
                <a:moveTo>
                  <a:pt x="247767" y="15926"/>
                </a:moveTo>
                <a:cubicBezTo>
                  <a:pt x="244015" y="15919"/>
                  <a:pt x="240980" y="12873"/>
                  <a:pt x="240986" y="9121"/>
                </a:cubicBezTo>
                <a:cubicBezTo>
                  <a:pt x="240990" y="6976"/>
                  <a:pt x="242007" y="4958"/>
                  <a:pt x="243730" y="3679"/>
                </a:cubicBezTo>
                <a:lnTo>
                  <a:pt x="244190" y="3346"/>
                </a:lnTo>
                <a:cubicBezTo>
                  <a:pt x="247241" y="1167"/>
                  <a:pt x="251481" y="1874"/>
                  <a:pt x="253660" y="4925"/>
                </a:cubicBezTo>
                <a:cubicBezTo>
                  <a:pt x="255839" y="7977"/>
                  <a:pt x="255132" y="12217"/>
                  <a:pt x="252080" y="14396"/>
                </a:cubicBezTo>
                <a:lnTo>
                  <a:pt x="251811" y="14594"/>
                </a:lnTo>
                <a:cubicBezTo>
                  <a:pt x="250641" y="15461"/>
                  <a:pt x="249223" y="15928"/>
                  <a:pt x="247767" y="15926"/>
                </a:cubicBezTo>
                <a:close/>
                <a:moveTo>
                  <a:pt x="35016" y="31431"/>
                </a:moveTo>
                <a:cubicBezTo>
                  <a:pt x="33901" y="31432"/>
                  <a:pt x="32804" y="31157"/>
                  <a:pt x="31821" y="30631"/>
                </a:cubicBezTo>
                <a:lnTo>
                  <a:pt x="35023" y="24645"/>
                </a:lnTo>
                <a:lnTo>
                  <a:pt x="31658" y="30539"/>
                </a:lnTo>
                <a:cubicBezTo>
                  <a:pt x="28284" y="28905"/>
                  <a:pt x="26873" y="24846"/>
                  <a:pt x="28506" y="21472"/>
                </a:cubicBezTo>
                <a:cubicBezTo>
                  <a:pt x="30140" y="18098"/>
                  <a:pt x="34199" y="16687"/>
                  <a:pt x="37573" y="18320"/>
                </a:cubicBezTo>
                <a:lnTo>
                  <a:pt x="38217" y="18653"/>
                </a:lnTo>
                <a:cubicBezTo>
                  <a:pt x="41507" y="20455"/>
                  <a:pt x="42713" y="24584"/>
                  <a:pt x="40910" y="27874"/>
                </a:cubicBezTo>
                <a:cubicBezTo>
                  <a:pt x="39729" y="30031"/>
                  <a:pt x="37474" y="31380"/>
                  <a:pt x="35016" y="31403"/>
                </a:cubicBezTo>
                <a:close/>
                <a:moveTo>
                  <a:pt x="220342" y="32564"/>
                </a:moveTo>
                <a:cubicBezTo>
                  <a:pt x="216590" y="32560"/>
                  <a:pt x="213553" y="29515"/>
                  <a:pt x="213557" y="25764"/>
                </a:cubicBezTo>
                <a:cubicBezTo>
                  <a:pt x="213560" y="23232"/>
                  <a:pt x="214971" y="20911"/>
                  <a:pt x="217218" y="19744"/>
                </a:cubicBezTo>
                <a:lnTo>
                  <a:pt x="217700" y="19496"/>
                </a:lnTo>
                <a:cubicBezTo>
                  <a:pt x="221006" y="17723"/>
                  <a:pt x="225123" y="18966"/>
                  <a:pt x="226896" y="22272"/>
                </a:cubicBezTo>
                <a:cubicBezTo>
                  <a:pt x="228669" y="25578"/>
                  <a:pt x="227426" y="29696"/>
                  <a:pt x="224120" y="31469"/>
                </a:cubicBezTo>
                <a:cubicBezTo>
                  <a:pt x="224005" y="31530"/>
                  <a:pt x="223888" y="31589"/>
                  <a:pt x="223770" y="31644"/>
                </a:cubicBezTo>
                <a:lnTo>
                  <a:pt x="220738" y="25573"/>
                </a:lnTo>
                <a:lnTo>
                  <a:pt x="223451" y="31807"/>
                </a:lnTo>
                <a:cubicBezTo>
                  <a:pt x="222490" y="32305"/>
                  <a:pt x="221424" y="32565"/>
                  <a:pt x="220342" y="32564"/>
                </a:cubicBezTo>
                <a:close/>
                <a:moveTo>
                  <a:pt x="64608" y="43898"/>
                </a:moveTo>
                <a:cubicBezTo>
                  <a:pt x="63886" y="43894"/>
                  <a:pt x="63169" y="43777"/>
                  <a:pt x="62483" y="43550"/>
                </a:cubicBezTo>
                <a:lnTo>
                  <a:pt x="62172" y="43451"/>
                </a:lnTo>
                <a:cubicBezTo>
                  <a:pt x="58595" y="42332"/>
                  <a:pt x="56601" y="38525"/>
                  <a:pt x="57720" y="34948"/>
                </a:cubicBezTo>
                <a:cubicBezTo>
                  <a:pt x="58839" y="31370"/>
                  <a:pt x="62646" y="29377"/>
                  <a:pt x="66223" y="30496"/>
                </a:cubicBezTo>
                <a:lnTo>
                  <a:pt x="66783" y="30673"/>
                </a:lnTo>
                <a:cubicBezTo>
                  <a:pt x="70339" y="31856"/>
                  <a:pt x="72262" y="35698"/>
                  <a:pt x="71079" y="39254"/>
                </a:cubicBezTo>
                <a:cubicBezTo>
                  <a:pt x="70159" y="42021"/>
                  <a:pt x="67573" y="43890"/>
                  <a:pt x="64658" y="43898"/>
                </a:cubicBezTo>
                <a:close/>
                <a:moveTo>
                  <a:pt x="190643" y="44641"/>
                </a:moveTo>
                <a:cubicBezTo>
                  <a:pt x="186895" y="44652"/>
                  <a:pt x="183848" y="41623"/>
                  <a:pt x="183837" y="37875"/>
                </a:cubicBezTo>
                <a:cubicBezTo>
                  <a:pt x="183829" y="34978"/>
                  <a:pt x="185661" y="32396"/>
                  <a:pt x="188397" y="31445"/>
                </a:cubicBezTo>
                <a:lnTo>
                  <a:pt x="189070" y="31240"/>
                </a:lnTo>
                <a:cubicBezTo>
                  <a:pt x="192657" y="30154"/>
                  <a:pt x="196445" y="32182"/>
                  <a:pt x="197531" y="35769"/>
                </a:cubicBezTo>
                <a:cubicBezTo>
                  <a:pt x="198616" y="39357"/>
                  <a:pt x="196588" y="43145"/>
                  <a:pt x="193001" y="44230"/>
                </a:cubicBezTo>
                <a:lnTo>
                  <a:pt x="191039" y="37735"/>
                </a:lnTo>
                <a:lnTo>
                  <a:pt x="192810" y="44294"/>
                </a:lnTo>
                <a:cubicBezTo>
                  <a:pt x="192111" y="44526"/>
                  <a:pt x="191379" y="44643"/>
                  <a:pt x="190643" y="44641"/>
                </a:cubicBezTo>
                <a:close/>
                <a:moveTo>
                  <a:pt x="95788" y="51569"/>
                </a:moveTo>
                <a:cubicBezTo>
                  <a:pt x="95458" y="51573"/>
                  <a:pt x="95129" y="51550"/>
                  <a:pt x="94803" y="51498"/>
                </a:cubicBezTo>
                <a:lnTo>
                  <a:pt x="94456" y="51448"/>
                </a:lnTo>
                <a:cubicBezTo>
                  <a:pt x="90740" y="50853"/>
                  <a:pt x="88193" y="47381"/>
                  <a:pt x="88740" y="43657"/>
                </a:cubicBezTo>
                <a:cubicBezTo>
                  <a:pt x="89279" y="39988"/>
                  <a:pt x="92691" y="37451"/>
                  <a:pt x="96360" y="37990"/>
                </a:cubicBezTo>
                <a:cubicBezTo>
                  <a:pt x="96360" y="37990"/>
                  <a:pt x="96361" y="37990"/>
                  <a:pt x="96361" y="37990"/>
                </a:cubicBezTo>
                <a:cubicBezTo>
                  <a:pt x="100114" y="38539"/>
                  <a:pt x="102745" y="41981"/>
                  <a:pt x="102290" y="45746"/>
                </a:cubicBezTo>
                <a:cubicBezTo>
                  <a:pt x="101883" y="49040"/>
                  <a:pt x="99106" y="51527"/>
                  <a:pt x="95788" y="51569"/>
                </a:cubicBezTo>
                <a:close/>
                <a:moveTo>
                  <a:pt x="159336" y="51958"/>
                </a:moveTo>
                <a:cubicBezTo>
                  <a:pt x="155585" y="51947"/>
                  <a:pt x="152552" y="48897"/>
                  <a:pt x="152563" y="45145"/>
                </a:cubicBezTo>
                <a:cubicBezTo>
                  <a:pt x="152573" y="41797"/>
                  <a:pt x="155021" y="38956"/>
                  <a:pt x="158330" y="38450"/>
                </a:cubicBezTo>
                <a:lnTo>
                  <a:pt x="158812" y="38380"/>
                </a:lnTo>
                <a:cubicBezTo>
                  <a:pt x="162528" y="37836"/>
                  <a:pt x="165981" y="40408"/>
                  <a:pt x="166525" y="44124"/>
                </a:cubicBezTo>
                <a:cubicBezTo>
                  <a:pt x="167069" y="47840"/>
                  <a:pt x="164497" y="51294"/>
                  <a:pt x="160781" y="51838"/>
                </a:cubicBezTo>
                <a:lnTo>
                  <a:pt x="159796" y="45116"/>
                </a:lnTo>
                <a:lnTo>
                  <a:pt x="160370" y="51895"/>
                </a:lnTo>
                <a:cubicBezTo>
                  <a:pt x="160028" y="51945"/>
                  <a:pt x="159682" y="51971"/>
                  <a:pt x="159336" y="51972"/>
                </a:cubicBezTo>
                <a:close/>
                <a:moveTo>
                  <a:pt x="127781" y="54225"/>
                </a:moveTo>
                <a:lnTo>
                  <a:pt x="127328" y="54225"/>
                </a:lnTo>
                <a:cubicBezTo>
                  <a:pt x="123577" y="54225"/>
                  <a:pt x="120535" y="51184"/>
                  <a:pt x="120535" y="47432"/>
                </a:cubicBezTo>
                <a:cubicBezTo>
                  <a:pt x="120535" y="43681"/>
                  <a:pt x="123577" y="40640"/>
                  <a:pt x="127328" y="40640"/>
                </a:cubicBezTo>
                <a:cubicBezTo>
                  <a:pt x="131124" y="40623"/>
                  <a:pt x="134240" y="43638"/>
                  <a:pt x="134347" y="47432"/>
                </a:cubicBezTo>
                <a:cubicBezTo>
                  <a:pt x="134445" y="51085"/>
                  <a:pt x="131564" y="54125"/>
                  <a:pt x="127911" y="54223"/>
                </a:cubicBezTo>
                <a:cubicBezTo>
                  <a:pt x="127868" y="54224"/>
                  <a:pt x="127825" y="54225"/>
                  <a:pt x="127781" y="54225"/>
                </a:cubicBezTo>
                <a:close/>
                <a:moveTo>
                  <a:pt x="133873" y="140917"/>
                </a:moveTo>
                <a:lnTo>
                  <a:pt x="133873" y="141370"/>
                </a:lnTo>
                <a:cubicBezTo>
                  <a:pt x="133873" y="145122"/>
                  <a:pt x="130831" y="148163"/>
                  <a:pt x="127080" y="148163"/>
                </a:cubicBezTo>
                <a:cubicBezTo>
                  <a:pt x="123329" y="148163"/>
                  <a:pt x="120287" y="145122"/>
                  <a:pt x="120287" y="141370"/>
                </a:cubicBezTo>
                <a:lnTo>
                  <a:pt x="120288" y="140917"/>
                </a:lnTo>
                <a:cubicBezTo>
                  <a:pt x="120288" y="137165"/>
                  <a:pt x="123329" y="134124"/>
                  <a:pt x="127080" y="134124"/>
                </a:cubicBezTo>
                <a:cubicBezTo>
                  <a:pt x="130832" y="134124"/>
                  <a:pt x="133873" y="137165"/>
                  <a:pt x="133873" y="140917"/>
                </a:cubicBezTo>
                <a:close/>
                <a:moveTo>
                  <a:pt x="133873" y="108426"/>
                </a:moveTo>
                <a:lnTo>
                  <a:pt x="133873" y="108886"/>
                </a:lnTo>
                <a:cubicBezTo>
                  <a:pt x="133873" y="112638"/>
                  <a:pt x="130831" y="115679"/>
                  <a:pt x="127080" y="115679"/>
                </a:cubicBezTo>
                <a:cubicBezTo>
                  <a:pt x="123329" y="115679"/>
                  <a:pt x="120287" y="112638"/>
                  <a:pt x="120287" y="108886"/>
                </a:cubicBezTo>
                <a:lnTo>
                  <a:pt x="120288" y="108426"/>
                </a:lnTo>
                <a:cubicBezTo>
                  <a:pt x="120288" y="104674"/>
                  <a:pt x="123329" y="101633"/>
                  <a:pt x="127080" y="101633"/>
                </a:cubicBezTo>
                <a:cubicBezTo>
                  <a:pt x="130832" y="101633"/>
                  <a:pt x="133873" y="104674"/>
                  <a:pt x="133873" y="108426"/>
                </a:cubicBezTo>
                <a:close/>
                <a:moveTo>
                  <a:pt x="133873" y="75928"/>
                </a:moveTo>
                <a:lnTo>
                  <a:pt x="133873" y="76395"/>
                </a:lnTo>
                <a:cubicBezTo>
                  <a:pt x="133873" y="85320"/>
                  <a:pt x="120288" y="85328"/>
                  <a:pt x="120288" y="76395"/>
                </a:cubicBezTo>
                <a:lnTo>
                  <a:pt x="120288" y="75928"/>
                </a:lnTo>
                <a:cubicBezTo>
                  <a:pt x="120288" y="72177"/>
                  <a:pt x="123329" y="69135"/>
                  <a:pt x="127080" y="69135"/>
                </a:cubicBezTo>
                <a:cubicBezTo>
                  <a:pt x="130832" y="69135"/>
                  <a:pt x="133873" y="72177"/>
                  <a:pt x="133873" y="75928"/>
                </a:cubicBezTo>
                <a:close/>
              </a:path>
            </a:pathLst>
          </a:custGeom>
          <a:solidFill>
            <a:srgbClr val="115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67" name="Google Shape;344;p37">
            <a:extLst>
              <a:ext uri="{FF2B5EF4-FFF2-40B4-BE49-F238E27FC236}">
                <a16:creationId xmlns:a16="http://schemas.microsoft.com/office/drawing/2014/main" id="{F65C3E9B-0365-46F1-BF09-D60CF6A356E8}"/>
              </a:ext>
            </a:extLst>
          </p:cNvPr>
          <p:cNvSpPr/>
          <p:nvPr/>
        </p:nvSpPr>
        <p:spPr>
          <a:xfrm>
            <a:off x="7873488" y="4103732"/>
            <a:ext cx="204411" cy="102211"/>
          </a:xfrm>
          <a:custGeom>
            <a:avLst/>
            <a:gdLst/>
            <a:ahLst/>
            <a:cxnLst/>
            <a:rect l="l" t="t" r="r" b="b"/>
            <a:pathLst>
              <a:path w="52413" h="26208" extrusionOk="0">
                <a:moveTo>
                  <a:pt x="531" y="531"/>
                </a:moveTo>
                <a:lnTo>
                  <a:pt x="26278" y="26279"/>
                </a:lnTo>
                <a:lnTo>
                  <a:pt x="52024" y="531"/>
                </a:lnTo>
                <a:lnTo>
                  <a:pt x="531" y="531"/>
                </a:lnTo>
                <a:lnTo>
                  <a:pt x="531" y="531"/>
                </a:lnTo>
                <a:close/>
              </a:path>
            </a:pathLst>
          </a:custGeom>
          <a:solidFill>
            <a:srgbClr val="115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68" name="Google Shape;345;p37">
            <a:extLst>
              <a:ext uri="{FF2B5EF4-FFF2-40B4-BE49-F238E27FC236}">
                <a16:creationId xmlns:a16="http://schemas.microsoft.com/office/drawing/2014/main" id="{37AF6B63-DC66-4D51-9C1A-DB153E3EC511}"/>
              </a:ext>
            </a:extLst>
          </p:cNvPr>
          <p:cNvSpPr txBox="1"/>
          <p:nvPr/>
        </p:nvSpPr>
        <p:spPr>
          <a:xfrm>
            <a:off x="1995494" y="4258084"/>
            <a:ext cx="1201500" cy="116951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400" b="1" dirty="0">
                <a:solidFill>
                  <a:schemeClr val="accent3"/>
                </a:solidFill>
                <a:latin typeface="Lato"/>
                <a:ea typeface="Lato"/>
                <a:cs typeface="Lato"/>
                <a:sym typeface="Lato"/>
              </a:rPr>
              <a:t>Present adversary, TTPs, and technical details</a:t>
            </a:r>
            <a:endParaRPr sz="1400" b="1" dirty="0">
              <a:solidFill>
                <a:schemeClr val="accent3"/>
              </a:solidFill>
              <a:latin typeface="Lato"/>
              <a:ea typeface="Lato"/>
              <a:cs typeface="Lato"/>
              <a:sym typeface="Lato"/>
            </a:endParaRPr>
          </a:p>
        </p:txBody>
      </p:sp>
      <p:sp>
        <p:nvSpPr>
          <p:cNvPr id="69" name="Google Shape;346;p37">
            <a:extLst>
              <a:ext uri="{FF2B5EF4-FFF2-40B4-BE49-F238E27FC236}">
                <a16:creationId xmlns:a16="http://schemas.microsoft.com/office/drawing/2014/main" id="{94A765B5-53F8-4C53-A1C0-30223D51B6C7}"/>
              </a:ext>
            </a:extLst>
          </p:cNvPr>
          <p:cNvSpPr/>
          <p:nvPr/>
        </p:nvSpPr>
        <p:spPr>
          <a:xfrm>
            <a:off x="2176293" y="2345091"/>
            <a:ext cx="1020600" cy="393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100"/>
              <a:buFont typeface="Arial"/>
              <a:buNone/>
            </a:pPr>
            <a:r>
              <a:rPr lang="en" sz="1000" b="1" dirty="0">
                <a:solidFill>
                  <a:srgbClr val="FFFFFF"/>
                </a:solidFill>
                <a:latin typeface="Poppins SemiBold"/>
                <a:ea typeface="Poppins SemiBold"/>
                <a:cs typeface="Poppins SemiBold"/>
                <a:sym typeface="Poppins SemiBold"/>
              </a:rPr>
              <a:t>Exercise Coordinator (EC)</a:t>
            </a:r>
            <a:endParaRPr sz="1000" b="1" dirty="0">
              <a:solidFill>
                <a:srgbClr val="FFFFFF"/>
              </a:solidFill>
              <a:latin typeface="Poppins SemiBold"/>
              <a:ea typeface="Poppins SemiBold"/>
              <a:cs typeface="Poppins SemiBold"/>
              <a:sym typeface="Poppins SemiBold"/>
            </a:endParaRPr>
          </a:p>
          <a:p>
            <a:pPr marL="0" marR="0" lvl="0" indent="0" algn="ctr" rtl="0">
              <a:spcBef>
                <a:spcPts val="0"/>
              </a:spcBef>
              <a:spcAft>
                <a:spcPts val="0"/>
              </a:spcAft>
              <a:buClr>
                <a:schemeClr val="dk1"/>
              </a:buClr>
              <a:buSzPts val="1100"/>
              <a:buFont typeface="Arial"/>
              <a:buNone/>
            </a:pPr>
            <a:endParaRPr sz="1000" b="1" dirty="0">
              <a:solidFill>
                <a:srgbClr val="FFFFFF"/>
              </a:solidFill>
              <a:latin typeface="Poppins SemiBold"/>
              <a:ea typeface="Poppins SemiBold"/>
              <a:cs typeface="Poppins SemiBold"/>
              <a:sym typeface="Poppins SemiBold"/>
            </a:endParaRPr>
          </a:p>
          <a:p>
            <a:pPr marL="0" marR="0" lvl="0" indent="0" algn="ctr" rtl="0">
              <a:spcBef>
                <a:spcPts val="0"/>
              </a:spcBef>
              <a:spcAft>
                <a:spcPts val="0"/>
              </a:spcAft>
              <a:buNone/>
            </a:pPr>
            <a:endParaRPr sz="1000" b="1" dirty="0">
              <a:solidFill>
                <a:srgbClr val="FFFFFF"/>
              </a:solidFill>
              <a:latin typeface="Poppins SemiBold"/>
              <a:ea typeface="Poppins SemiBold"/>
              <a:cs typeface="Poppins SemiBold"/>
              <a:sym typeface="Poppins SemiBold"/>
            </a:endParaRPr>
          </a:p>
        </p:txBody>
      </p:sp>
      <p:sp>
        <p:nvSpPr>
          <p:cNvPr id="70" name="Google Shape;347;p37">
            <a:extLst>
              <a:ext uri="{FF2B5EF4-FFF2-40B4-BE49-F238E27FC236}">
                <a16:creationId xmlns:a16="http://schemas.microsoft.com/office/drawing/2014/main" id="{53B478F7-2B05-49A2-911A-DAB17100D77C}"/>
              </a:ext>
            </a:extLst>
          </p:cNvPr>
          <p:cNvSpPr/>
          <p:nvPr/>
        </p:nvSpPr>
        <p:spPr>
          <a:xfrm>
            <a:off x="3503336" y="2514875"/>
            <a:ext cx="1020600" cy="223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Font typeface="Arial"/>
              <a:buNone/>
            </a:pPr>
            <a:r>
              <a:rPr lang="en" sz="1000" b="1">
                <a:solidFill>
                  <a:srgbClr val="FFFFFF"/>
                </a:solidFill>
                <a:latin typeface="Poppins SemiBold"/>
                <a:ea typeface="Poppins SemiBold"/>
                <a:cs typeface="Poppins SemiBold"/>
                <a:sym typeface="Poppins SemiBold"/>
              </a:rPr>
              <a:t>All</a:t>
            </a:r>
            <a:endParaRPr sz="2800" b="1">
              <a:solidFill>
                <a:srgbClr val="FFFFFF"/>
              </a:solidFill>
              <a:latin typeface="Poppins SemiBold"/>
              <a:ea typeface="Poppins SemiBold"/>
              <a:cs typeface="Poppins SemiBold"/>
              <a:sym typeface="Poppins SemiBold"/>
            </a:endParaRPr>
          </a:p>
        </p:txBody>
      </p:sp>
      <p:sp>
        <p:nvSpPr>
          <p:cNvPr id="71" name="Google Shape;348;p37">
            <a:extLst>
              <a:ext uri="{FF2B5EF4-FFF2-40B4-BE49-F238E27FC236}">
                <a16:creationId xmlns:a16="http://schemas.microsoft.com/office/drawing/2014/main" id="{8BAD8CD3-E076-4052-916E-BF746E3E5AB7}"/>
              </a:ext>
            </a:extLst>
          </p:cNvPr>
          <p:cNvSpPr/>
          <p:nvPr/>
        </p:nvSpPr>
        <p:spPr>
          <a:xfrm>
            <a:off x="4847943" y="2514875"/>
            <a:ext cx="1020600" cy="223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b="1">
                <a:solidFill>
                  <a:srgbClr val="FFFFFF"/>
                </a:solidFill>
                <a:latin typeface="Poppins SemiBold"/>
                <a:ea typeface="Poppins SemiBold"/>
                <a:cs typeface="Poppins SemiBold"/>
                <a:sym typeface="Poppins SemiBold"/>
              </a:rPr>
              <a:t>Red Team</a:t>
            </a:r>
            <a:endParaRPr sz="1000" b="1">
              <a:solidFill>
                <a:srgbClr val="FFFFFF"/>
              </a:solidFill>
              <a:latin typeface="Poppins SemiBold"/>
              <a:ea typeface="Poppins SemiBold"/>
              <a:cs typeface="Poppins SemiBold"/>
              <a:sym typeface="Poppins SemiBold"/>
            </a:endParaRPr>
          </a:p>
        </p:txBody>
      </p:sp>
      <p:sp>
        <p:nvSpPr>
          <p:cNvPr id="72" name="Google Shape;349;p37">
            <a:extLst>
              <a:ext uri="{FF2B5EF4-FFF2-40B4-BE49-F238E27FC236}">
                <a16:creationId xmlns:a16="http://schemas.microsoft.com/office/drawing/2014/main" id="{F4B28ED9-A5BB-4908-ABC4-1BB87BB9ACF5}"/>
              </a:ext>
            </a:extLst>
          </p:cNvPr>
          <p:cNvSpPr/>
          <p:nvPr/>
        </p:nvSpPr>
        <p:spPr>
          <a:xfrm>
            <a:off x="6166185" y="2514875"/>
            <a:ext cx="1020600" cy="223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b="1">
                <a:solidFill>
                  <a:srgbClr val="FFFFFF"/>
                </a:solidFill>
                <a:latin typeface="Poppins SemiBold"/>
                <a:ea typeface="Poppins SemiBold"/>
                <a:cs typeface="Poppins SemiBold"/>
                <a:sym typeface="Poppins SemiBold"/>
              </a:rPr>
              <a:t>Blue Team</a:t>
            </a:r>
            <a:endParaRPr sz="1000" b="1">
              <a:solidFill>
                <a:srgbClr val="FFFFFF"/>
              </a:solidFill>
              <a:latin typeface="Poppins SemiBold"/>
              <a:ea typeface="Poppins SemiBold"/>
              <a:cs typeface="Poppins SemiBold"/>
              <a:sym typeface="Poppins SemiBold"/>
            </a:endParaRPr>
          </a:p>
          <a:p>
            <a:pPr marL="0" marR="0" lvl="0" indent="0" algn="l" rtl="0">
              <a:spcBef>
                <a:spcPts val="0"/>
              </a:spcBef>
              <a:spcAft>
                <a:spcPts val="0"/>
              </a:spcAft>
              <a:buNone/>
            </a:pPr>
            <a:endParaRPr sz="1000" b="1">
              <a:solidFill>
                <a:srgbClr val="FFFFFF"/>
              </a:solidFill>
              <a:latin typeface="Poppins SemiBold"/>
              <a:ea typeface="Poppins SemiBold"/>
              <a:cs typeface="Poppins SemiBold"/>
              <a:sym typeface="Poppins SemiBold"/>
            </a:endParaRPr>
          </a:p>
        </p:txBody>
      </p:sp>
      <p:sp>
        <p:nvSpPr>
          <p:cNvPr id="73" name="Google Shape;350;p37">
            <a:extLst>
              <a:ext uri="{FF2B5EF4-FFF2-40B4-BE49-F238E27FC236}">
                <a16:creationId xmlns:a16="http://schemas.microsoft.com/office/drawing/2014/main" id="{D24118E7-4401-49D7-9925-AA11A607102D}"/>
              </a:ext>
            </a:extLst>
          </p:cNvPr>
          <p:cNvSpPr/>
          <p:nvPr/>
        </p:nvSpPr>
        <p:spPr>
          <a:xfrm>
            <a:off x="7484418" y="2408738"/>
            <a:ext cx="1020600" cy="330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b="1">
                <a:solidFill>
                  <a:srgbClr val="FFFFFF"/>
                </a:solidFill>
                <a:latin typeface="Poppins SemiBold"/>
                <a:ea typeface="Poppins SemiBold"/>
                <a:cs typeface="Poppins SemiBold"/>
                <a:sym typeface="Poppins SemiBold"/>
              </a:rPr>
              <a:t>Detection Engineering</a:t>
            </a:r>
            <a:endParaRPr sz="1000" b="1">
              <a:solidFill>
                <a:srgbClr val="FFFFFF"/>
              </a:solidFill>
              <a:latin typeface="Poppins SemiBold"/>
              <a:ea typeface="Poppins SemiBold"/>
              <a:cs typeface="Poppins SemiBold"/>
              <a:sym typeface="Poppins SemiBold"/>
            </a:endParaRPr>
          </a:p>
        </p:txBody>
      </p:sp>
      <p:sp>
        <p:nvSpPr>
          <p:cNvPr id="74" name="Google Shape;351;p37">
            <a:extLst>
              <a:ext uri="{FF2B5EF4-FFF2-40B4-BE49-F238E27FC236}">
                <a16:creationId xmlns:a16="http://schemas.microsoft.com/office/drawing/2014/main" id="{F88C6108-B23C-46A3-9102-F6977C4FCE91}"/>
              </a:ext>
            </a:extLst>
          </p:cNvPr>
          <p:cNvSpPr txBox="1"/>
          <p:nvPr/>
        </p:nvSpPr>
        <p:spPr>
          <a:xfrm>
            <a:off x="3241218" y="4255784"/>
            <a:ext cx="1408200" cy="16003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400" b="1" dirty="0">
                <a:solidFill>
                  <a:srgbClr val="85258B"/>
                </a:solidFill>
                <a:latin typeface="Lato"/>
                <a:ea typeface="Lato"/>
                <a:cs typeface="Lato"/>
                <a:sym typeface="Lato"/>
              </a:rPr>
              <a:t>Tabletop discussion of security controls and expectations for TTP execution</a:t>
            </a:r>
            <a:endParaRPr sz="1400" b="1" dirty="0">
              <a:solidFill>
                <a:srgbClr val="85258B"/>
              </a:solidFill>
              <a:latin typeface="Lato"/>
              <a:ea typeface="Lato"/>
              <a:cs typeface="Lato"/>
              <a:sym typeface="Lato"/>
            </a:endParaRPr>
          </a:p>
        </p:txBody>
      </p:sp>
      <p:sp>
        <p:nvSpPr>
          <p:cNvPr id="75" name="Google Shape;352;p37">
            <a:extLst>
              <a:ext uri="{FF2B5EF4-FFF2-40B4-BE49-F238E27FC236}">
                <a16:creationId xmlns:a16="http://schemas.microsoft.com/office/drawing/2014/main" id="{B132462F-4826-470E-85D6-6E2D86F829F5}"/>
              </a:ext>
            </a:extLst>
          </p:cNvPr>
          <p:cNvSpPr txBox="1"/>
          <p:nvPr/>
        </p:nvSpPr>
        <p:spPr>
          <a:xfrm>
            <a:off x="4649418" y="4255784"/>
            <a:ext cx="1344000" cy="22467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400" b="1" dirty="0">
                <a:solidFill>
                  <a:srgbClr val="C00000"/>
                </a:solidFill>
                <a:latin typeface="Lato"/>
                <a:ea typeface="Lato"/>
                <a:cs typeface="Lato"/>
                <a:sym typeface="Lato"/>
              </a:rPr>
              <a:t>Emulate the TTP while sharing the screen so everyone sees and learns what an attack looks like</a:t>
            </a:r>
            <a:endParaRPr sz="1400" b="1" dirty="0">
              <a:solidFill>
                <a:srgbClr val="C00000"/>
              </a:solidFill>
              <a:latin typeface="Lato"/>
              <a:ea typeface="Lato"/>
              <a:cs typeface="Lato"/>
              <a:sym typeface="Lato"/>
            </a:endParaRPr>
          </a:p>
          <a:p>
            <a:pPr marL="0" marR="0" lvl="0" indent="0" algn="ctr" rtl="0">
              <a:spcBef>
                <a:spcPts val="0"/>
              </a:spcBef>
              <a:spcAft>
                <a:spcPts val="0"/>
              </a:spcAft>
              <a:buNone/>
            </a:pPr>
            <a:endParaRPr sz="1400" b="1" dirty="0">
              <a:solidFill>
                <a:srgbClr val="C00000"/>
              </a:solidFill>
              <a:latin typeface="Lato"/>
              <a:ea typeface="Lato"/>
              <a:cs typeface="Lato"/>
              <a:sym typeface="Lato"/>
            </a:endParaRPr>
          </a:p>
        </p:txBody>
      </p:sp>
      <p:sp>
        <p:nvSpPr>
          <p:cNvPr id="76" name="Google Shape;353;p37">
            <a:extLst>
              <a:ext uri="{FF2B5EF4-FFF2-40B4-BE49-F238E27FC236}">
                <a16:creationId xmlns:a16="http://schemas.microsoft.com/office/drawing/2014/main" id="{8A6DFE8A-4D02-4FDC-A5C3-53D61330D0C5}"/>
              </a:ext>
            </a:extLst>
          </p:cNvPr>
          <p:cNvSpPr txBox="1"/>
          <p:nvPr/>
        </p:nvSpPr>
        <p:spPr>
          <a:xfrm>
            <a:off x="5972368" y="4259484"/>
            <a:ext cx="1374600" cy="203128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400" b="1" dirty="0">
                <a:solidFill>
                  <a:schemeClr val="tx2"/>
                </a:solidFill>
                <a:latin typeface="Lato"/>
                <a:ea typeface="Lato"/>
                <a:cs typeface="Lato"/>
                <a:sym typeface="Lato"/>
              </a:rPr>
              <a:t>Follow process to detect and respond to TTPs, share screen to confirm identification of artifacts</a:t>
            </a:r>
            <a:endParaRPr sz="1400" b="1" dirty="0">
              <a:solidFill>
                <a:schemeClr val="tx2"/>
              </a:solidFill>
              <a:latin typeface="Lato"/>
              <a:ea typeface="Lato"/>
              <a:cs typeface="Lato"/>
              <a:sym typeface="Lato"/>
            </a:endParaRPr>
          </a:p>
          <a:p>
            <a:pPr marL="0" marR="0" lvl="0" indent="0" algn="ctr" rtl="0">
              <a:spcBef>
                <a:spcPts val="0"/>
              </a:spcBef>
              <a:spcAft>
                <a:spcPts val="0"/>
              </a:spcAft>
              <a:buNone/>
            </a:pPr>
            <a:endParaRPr sz="1400" b="1" dirty="0">
              <a:solidFill>
                <a:schemeClr val="tx2"/>
              </a:solidFill>
              <a:latin typeface="Lato"/>
              <a:ea typeface="Lato"/>
              <a:cs typeface="Lato"/>
              <a:sym typeface="Lato"/>
            </a:endParaRPr>
          </a:p>
        </p:txBody>
      </p:sp>
      <p:sp>
        <p:nvSpPr>
          <p:cNvPr id="77" name="Google Shape;354;p37">
            <a:extLst>
              <a:ext uri="{FF2B5EF4-FFF2-40B4-BE49-F238E27FC236}">
                <a16:creationId xmlns:a16="http://schemas.microsoft.com/office/drawing/2014/main" id="{37ECC93D-6F7E-4A75-9767-81B1ACDB58C1}"/>
              </a:ext>
            </a:extLst>
          </p:cNvPr>
          <p:cNvSpPr txBox="1"/>
          <p:nvPr/>
        </p:nvSpPr>
        <p:spPr>
          <a:xfrm>
            <a:off x="7231218" y="4258434"/>
            <a:ext cx="1527000" cy="18158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400" b="1" dirty="0">
                <a:solidFill>
                  <a:schemeClr val="tx2"/>
                </a:solidFill>
                <a:latin typeface="Lato"/>
                <a:ea typeface="Lato"/>
                <a:cs typeface="Lato"/>
                <a:sym typeface="Lato"/>
              </a:rPr>
              <a:t>Can any adjustments or tuning to security controls and/or logging be made to increase visibility</a:t>
            </a:r>
            <a:endParaRPr sz="1400" b="1" dirty="0">
              <a:solidFill>
                <a:schemeClr val="tx2"/>
              </a:solidFill>
              <a:latin typeface="Lato"/>
              <a:ea typeface="Lato"/>
              <a:cs typeface="Lato"/>
              <a:sym typeface="Lato"/>
            </a:endParaRPr>
          </a:p>
        </p:txBody>
      </p:sp>
      <p:sp>
        <p:nvSpPr>
          <p:cNvPr id="78" name="Google Shape;355;p37">
            <a:extLst>
              <a:ext uri="{FF2B5EF4-FFF2-40B4-BE49-F238E27FC236}">
                <a16:creationId xmlns:a16="http://schemas.microsoft.com/office/drawing/2014/main" id="{2F9E7B63-D448-44A6-8D28-2FE70593B51F}"/>
              </a:ext>
            </a:extLst>
          </p:cNvPr>
          <p:cNvSpPr/>
          <p:nvPr/>
        </p:nvSpPr>
        <p:spPr>
          <a:xfrm>
            <a:off x="8608850" y="1913971"/>
            <a:ext cx="1460350" cy="1461342"/>
          </a:xfrm>
          <a:custGeom>
            <a:avLst/>
            <a:gdLst/>
            <a:ahLst/>
            <a:cxnLst/>
            <a:rect l="l" t="t" r="r" b="b"/>
            <a:pathLst>
              <a:path w="374689" h="374703" extrusionOk="0">
                <a:moveTo>
                  <a:pt x="187635" y="531"/>
                </a:moveTo>
                <a:cubicBezTo>
                  <a:pt x="290968" y="531"/>
                  <a:pt x="374746" y="84312"/>
                  <a:pt x="374746" y="187649"/>
                </a:cubicBezTo>
                <a:cubicBezTo>
                  <a:pt x="374746" y="290987"/>
                  <a:pt x="290968" y="374761"/>
                  <a:pt x="187635" y="374761"/>
                </a:cubicBezTo>
                <a:cubicBezTo>
                  <a:pt x="84302" y="374761"/>
                  <a:pt x="531" y="290987"/>
                  <a:pt x="531" y="187649"/>
                </a:cubicBezTo>
                <a:cubicBezTo>
                  <a:pt x="531" y="84312"/>
                  <a:pt x="84309" y="531"/>
                  <a:pt x="187635" y="531"/>
                </a:cubicBezTo>
                <a:close/>
                <a:moveTo>
                  <a:pt x="187635" y="34956"/>
                </a:moveTo>
                <a:cubicBezTo>
                  <a:pt x="103305" y="34956"/>
                  <a:pt x="34955" y="103316"/>
                  <a:pt x="34955" y="187649"/>
                </a:cubicBezTo>
                <a:cubicBezTo>
                  <a:pt x="34955" y="271983"/>
                  <a:pt x="103312" y="340336"/>
                  <a:pt x="187635" y="340336"/>
                </a:cubicBezTo>
                <a:cubicBezTo>
                  <a:pt x="271958" y="340336"/>
                  <a:pt x="340322" y="271976"/>
                  <a:pt x="340322" y="187649"/>
                </a:cubicBezTo>
                <a:cubicBezTo>
                  <a:pt x="340322" y="103323"/>
                  <a:pt x="271965" y="34956"/>
                  <a:pt x="187635" y="34956"/>
                </a:cubicBezTo>
                <a:close/>
              </a:path>
            </a:pathLst>
          </a:custGeom>
          <a:solidFill>
            <a:srgbClr val="674E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79" name="Google Shape;356;p37">
            <a:extLst>
              <a:ext uri="{FF2B5EF4-FFF2-40B4-BE49-F238E27FC236}">
                <a16:creationId xmlns:a16="http://schemas.microsoft.com/office/drawing/2014/main" id="{0B546557-1136-4482-B4DF-0B93D078849D}"/>
              </a:ext>
            </a:extLst>
          </p:cNvPr>
          <p:cNvSpPr/>
          <p:nvPr/>
        </p:nvSpPr>
        <p:spPr>
          <a:xfrm>
            <a:off x="8837814" y="2143135"/>
            <a:ext cx="1002090" cy="1002772"/>
          </a:xfrm>
          <a:custGeom>
            <a:avLst/>
            <a:gdLst/>
            <a:ahLst/>
            <a:cxnLst/>
            <a:rect l="l" t="t" r="r" b="b"/>
            <a:pathLst>
              <a:path w="257111" h="257121" extrusionOk="0">
                <a:moveTo>
                  <a:pt x="128896" y="531"/>
                </a:moveTo>
                <a:cubicBezTo>
                  <a:pt x="199790" y="531"/>
                  <a:pt x="257260" y="58004"/>
                  <a:pt x="257260" y="128901"/>
                </a:cubicBezTo>
                <a:cubicBezTo>
                  <a:pt x="257260" y="199797"/>
                  <a:pt x="199790" y="257271"/>
                  <a:pt x="128896" y="257271"/>
                </a:cubicBezTo>
                <a:cubicBezTo>
                  <a:pt x="58002" y="257271"/>
                  <a:pt x="531" y="199797"/>
                  <a:pt x="531" y="128901"/>
                </a:cubicBezTo>
                <a:cubicBezTo>
                  <a:pt x="531" y="58004"/>
                  <a:pt x="58002" y="531"/>
                  <a:pt x="128896" y="531"/>
                </a:cubicBezTo>
                <a:close/>
              </a:path>
            </a:pathLst>
          </a:custGeom>
          <a:solidFill>
            <a:srgbClr val="674E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80" name="Google Shape;357;p37">
            <a:extLst>
              <a:ext uri="{FF2B5EF4-FFF2-40B4-BE49-F238E27FC236}">
                <a16:creationId xmlns:a16="http://schemas.microsoft.com/office/drawing/2014/main" id="{60E0546A-ADFA-4E70-97F4-1B31E82BADB4}"/>
              </a:ext>
            </a:extLst>
          </p:cNvPr>
          <p:cNvSpPr/>
          <p:nvPr/>
        </p:nvSpPr>
        <p:spPr>
          <a:xfrm>
            <a:off x="8838239" y="3346806"/>
            <a:ext cx="993808" cy="704426"/>
          </a:xfrm>
          <a:custGeom>
            <a:avLst/>
            <a:gdLst/>
            <a:ahLst/>
            <a:cxnLst/>
            <a:rect l="l" t="t" r="r" b="b"/>
            <a:pathLst>
              <a:path w="254986" h="180622" extrusionOk="0">
                <a:moveTo>
                  <a:pt x="133866" y="173401"/>
                </a:moveTo>
                <a:lnTo>
                  <a:pt x="133866" y="173854"/>
                </a:lnTo>
                <a:cubicBezTo>
                  <a:pt x="133866" y="177606"/>
                  <a:pt x="130824" y="180647"/>
                  <a:pt x="127073" y="180647"/>
                </a:cubicBezTo>
                <a:cubicBezTo>
                  <a:pt x="123322" y="180647"/>
                  <a:pt x="120280" y="177606"/>
                  <a:pt x="120280" y="173854"/>
                </a:cubicBezTo>
                <a:lnTo>
                  <a:pt x="120281" y="173401"/>
                </a:lnTo>
                <a:cubicBezTo>
                  <a:pt x="120281" y="169649"/>
                  <a:pt x="123322" y="166608"/>
                  <a:pt x="127073" y="166608"/>
                </a:cubicBezTo>
                <a:cubicBezTo>
                  <a:pt x="130825" y="166608"/>
                  <a:pt x="133866" y="169649"/>
                  <a:pt x="133866" y="173401"/>
                </a:cubicBezTo>
                <a:close/>
                <a:moveTo>
                  <a:pt x="7576" y="14396"/>
                </a:moveTo>
                <a:cubicBezTo>
                  <a:pt x="6189" y="14396"/>
                  <a:pt x="4840" y="13946"/>
                  <a:pt x="3730" y="13114"/>
                </a:cubicBezTo>
                <a:lnTo>
                  <a:pt x="3326" y="12816"/>
                </a:lnTo>
                <a:cubicBezTo>
                  <a:pt x="294" y="10608"/>
                  <a:pt x="-375" y="6360"/>
                  <a:pt x="1833" y="3327"/>
                </a:cubicBezTo>
                <a:cubicBezTo>
                  <a:pt x="4041" y="294"/>
                  <a:pt x="8289" y="-375"/>
                  <a:pt x="11322" y="1833"/>
                </a:cubicBezTo>
                <a:cubicBezTo>
                  <a:pt x="11375" y="1871"/>
                  <a:pt x="11427" y="1911"/>
                  <a:pt x="11479" y="1950"/>
                </a:cubicBezTo>
                <a:cubicBezTo>
                  <a:pt x="14516" y="4210"/>
                  <a:pt x="15207" y="8474"/>
                  <a:pt x="13037" y="11576"/>
                </a:cubicBezTo>
                <a:cubicBezTo>
                  <a:pt x="11768" y="13332"/>
                  <a:pt x="9742" y="14383"/>
                  <a:pt x="7576" y="14410"/>
                </a:cubicBezTo>
                <a:close/>
                <a:moveTo>
                  <a:pt x="247767" y="15926"/>
                </a:moveTo>
                <a:cubicBezTo>
                  <a:pt x="244015" y="15919"/>
                  <a:pt x="240980" y="12873"/>
                  <a:pt x="240986" y="9121"/>
                </a:cubicBezTo>
                <a:cubicBezTo>
                  <a:pt x="240990" y="6976"/>
                  <a:pt x="242007" y="4958"/>
                  <a:pt x="243730" y="3679"/>
                </a:cubicBezTo>
                <a:lnTo>
                  <a:pt x="244190" y="3346"/>
                </a:lnTo>
                <a:cubicBezTo>
                  <a:pt x="247241" y="1167"/>
                  <a:pt x="251481" y="1874"/>
                  <a:pt x="253660" y="4925"/>
                </a:cubicBezTo>
                <a:cubicBezTo>
                  <a:pt x="255839" y="7977"/>
                  <a:pt x="255132" y="12217"/>
                  <a:pt x="252080" y="14396"/>
                </a:cubicBezTo>
                <a:lnTo>
                  <a:pt x="251811" y="14594"/>
                </a:lnTo>
                <a:cubicBezTo>
                  <a:pt x="250641" y="15461"/>
                  <a:pt x="249223" y="15928"/>
                  <a:pt x="247767" y="15926"/>
                </a:cubicBezTo>
                <a:close/>
                <a:moveTo>
                  <a:pt x="35016" y="31431"/>
                </a:moveTo>
                <a:cubicBezTo>
                  <a:pt x="33901" y="31432"/>
                  <a:pt x="32804" y="31157"/>
                  <a:pt x="31821" y="30631"/>
                </a:cubicBezTo>
                <a:lnTo>
                  <a:pt x="35023" y="24645"/>
                </a:lnTo>
                <a:lnTo>
                  <a:pt x="31658" y="30539"/>
                </a:lnTo>
                <a:cubicBezTo>
                  <a:pt x="28284" y="28905"/>
                  <a:pt x="26873" y="24846"/>
                  <a:pt x="28506" y="21472"/>
                </a:cubicBezTo>
                <a:cubicBezTo>
                  <a:pt x="30140" y="18098"/>
                  <a:pt x="34199" y="16687"/>
                  <a:pt x="37573" y="18320"/>
                </a:cubicBezTo>
                <a:lnTo>
                  <a:pt x="38217" y="18653"/>
                </a:lnTo>
                <a:cubicBezTo>
                  <a:pt x="41507" y="20455"/>
                  <a:pt x="42713" y="24584"/>
                  <a:pt x="40910" y="27874"/>
                </a:cubicBezTo>
                <a:cubicBezTo>
                  <a:pt x="39729" y="30031"/>
                  <a:pt x="37474" y="31380"/>
                  <a:pt x="35016" y="31403"/>
                </a:cubicBezTo>
                <a:close/>
                <a:moveTo>
                  <a:pt x="220342" y="32564"/>
                </a:moveTo>
                <a:cubicBezTo>
                  <a:pt x="216590" y="32560"/>
                  <a:pt x="213553" y="29515"/>
                  <a:pt x="213557" y="25764"/>
                </a:cubicBezTo>
                <a:cubicBezTo>
                  <a:pt x="213560" y="23232"/>
                  <a:pt x="214971" y="20911"/>
                  <a:pt x="217218" y="19744"/>
                </a:cubicBezTo>
                <a:lnTo>
                  <a:pt x="217700" y="19496"/>
                </a:lnTo>
                <a:cubicBezTo>
                  <a:pt x="221006" y="17723"/>
                  <a:pt x="225123" y="18966"/>
                  <a:pt x="226896" y="22272"/>
                </a:cubicBezTo>
                <a:cubicBezTo>
                  <a:pt x="228669" y="25578"/>
                  <a:pt x="227426" y="29696"/>
                  <a:pt x="224120" y="31469"/>
                </a:cubicBezTo>
                <a:cubicBezTo>
                  <a:pt x="224005" y="31530"/>
                  <a:pt x="223888" y="31589"/>
                  <a:pt x="223770" y="31644"/>
                </a:cubicBezTo>
                <a:lnTo>
                  <a:pt x="220738" y="25573"/>
                </a:lnTo>
                <a:lnTo>
                  <a:pt x="223451" y="31807"/>
                </a:lnTo>
                <a:cubicBezTo>
                  <a:pt x="222490" y="32305"/>
                  <a:pt x="221424" y="32565"/>
                  <a:pt x="220342" y="32564"/>
                </a:cubicBezTo>
                <a:close/>
                <a:moveTo>
                  <a:pt x="64608" y="43898"/>
                </a:moveTo>
                <a:cubicBezTo>
                  <a:pt x="63886" y="43894"/>
                  <a:pt x="63169" y="43777"/>
                  <a:pt x="62483" y="43550"/>
                </a:cubicBezTo>
                <a:lnTo>
                  <a:pt x="62172" y="43451"/>
                </a:lnTo>
                <a:cubicBezTo>
                  <a:pt x="58595" y="42332"/>
                  <a:pt x="56601" y="38525"/>
                  <a:pt x="57720" y="34948"/>
                </a:cubicBezTo>
                <a:cubicBezTo>
                  <a:pt x="58839" y="31370"/>
                  <a:pt x="62646" y="29377"/>
                  <a:pt x="66223" y="30496"/>
                </a:cubicBezTo>
                <a:lnTo>
                  <a:pt x="66783" y="30673"/>
                </a:lnTo>
                <a:cubicBezTo>
                  <a:pt x="70339" y="31856"/>
                  <a:pt x="72262" y="35698"/>
                  <a:pt x="71079" y="39254"/>
                </a:cubicBezTo>
                <a:cubicBezTo>
                  <a:pt x="70159" y="42021"/>
                  <a:pt x="67573" y="43890"/>
                  <a:pt x="64658" y="43898"/>
                </a:cubicBezTo>
                <a:close/>
                <a:moveTo>
                  <a:pt x="190643" y="44641"/>
                </a:moveTo>
                <a:cubicBezTo>
                  <a:pt x="186895" y="44652"/>
                  <a:pt x="183848" y="41623"/>
                  <a:pt x="183837" y="37875"/>
                </a:cubicBezTo>
                <a:cubicBezTo>
                  <a:pt x="183829" y="34978"/>
                  <a:pt x="185661" y="32396"/>
                  <a:pt x="188397" y="31445"/>
                </a:cubicBezTo>
                <a:lnTo>
                  <a:pt x="189070" y="31240"/>
                </a:lnTo>
                <a:cubicBezTo>
                  <a:pt x="192657" y="30154"/>
                  <a:pt x="196445" y="32182"/>
                  <a:pt x="197531" y="35769"/>
                </a:cubicBezTo>
                <a:cubicBezTo>
                  <a:pt x="198616" y="39357"/>
                  <a:pt x="196588" y="43145"/>
                  <a:pt x="193001" y="44230"/>
                </a:cubicBezTo>
                <a:lnTo>
                  <a:pt x="191039" y="37735"/>
                </a:lnTo>
                <a:lnTo>
                  <a:pt x="192810" y="44294"/>
                </a:lnTo>
                <a:cubicBezTo>
                  <a:pt x="192111" y="44526"/>
                  <a:pt x="191379" y="44643"/>
                  <a:pt x="190643" y="44641"/>
                </a:cubicBezTo>
                <a:close/>
                <a:moveTo>
                  <a:pt x="95788" y="51569"/>
                </a:moveTo>
                <a:cubicBezTo>
                  <a:pt x="95458" y="51573"/>
                  <a:pt x="95129" y="51550"/>
                  <a:pt x="94803" y="51498"/>
                </a:cubicBezTo>
                <a:lnTo>
                  <a:pt x="94456" y="51448"/>
                </a:lnTo>
                <a:cubicBezTo>
                  <a:pt x="90740" y="50853"/>
                  <a:pt x="88193" y="47381"/>
                  <a:pt x="88740" y="43657"/>
                </a:cubicBezTo>
                <a:cubicBezTo>
                  <a:pt x="89279" y="39988"/>
                  <a:pt x="92691" y="37451"/>
                  <a:pt x="96360" y="37990"/>
                </a:cubicBezTo>
                <a:cubicBezTo>
                  <a:pt x="96360" y="37990"/>
                  <a:pt x="96361" y="37990"/>
                  <a:pt x="96361" y="37990"/>
                </a:cubicBezTo>
                <a:cubicBezTo>
                  <a:pt x="100114" y="38539"/>
                  <a:pt x="102745" y="41981"/>
                  <a:pt x="102290" y="45746"/>
                </a:cubicBezTo>
                <a:cubicBezTo>
                  <a:pt x="101883" y="49040"/>
                  <a:pt x="99106" y="51527"/>
                  <a:pt x="95788" y="51569"/>
                </a:cubicBezTo>
                <a:close/>
                <a:moveTo>
                  <a:pt x="159336" y="51958"/>
                </a:moveTo>
                <a:cubicBezTo>
                  <a:pt x="155585" y="51947"/>
                  <a:pt x="152552" y="48897"/>
                  <a:pt x="152563" y="45145"/>
                </a:cubicBezTo>
                <a:cubicBezTo>
                  <a:pt x="152573" y="41797"/>
                  <a:pt x="155021" y="38956"/>
                  <a:pt x="158330" y="38450"/>
                </a:cubicBezTo>
                <a:lnTo>
                  <a:pt x="158812" y="38380"/>
                </a:lnTo>
                <a:cubicBezTo>
                  <a:pt x="162528" y="37836"/>
                  <a:pt x="165981" y="40408"/>
                  <a:pt x="166525" y="44124"/>
                </a:cubicBezTo>
                <a:cubicBezTo>
                  <a:pt x="167069" y="47840"/>
                  <a:pt x="164497" y="51294"/>
                  <a:pt x="160781" y="51838"/>
                </a:cubicBezTo>
                <a:lnTo>
                  <a:pt x="159796" y="45116"/>
                </a:lnTo>
                <a:lnTo>
                  <a:pt x="160370" y="51895"/>
                </a:lnTo>
                <a:cubicBezTo>
                  <a:pt x="160028" y="51945"/>
                  <a:pt x="159682" y="51971"/>
                  <a:pt x="159336" y="51972"/>
                </a:cubicBezTo>
                <a:close/>
                <a:moveTo>
                  <a:pt x="127781" y="54225"/>
                </a:moveTo>
                <a:lnTo>
                  <a:pt x="127328" y="54225"/>
                </a:lnTo>
                <a:cubicBezTo>
                  <a:pt x="123577" y="54225"/>
                  <a:pt x="120535" y="51184"/>
                  <a:pt x="120535" y="47432"/>
                </a:cubicBezTo>
                <a:cubicBezTo>
                  <a:pt x="120535" y="43681"/>
                  <a:pt x="123577" y="40640"/>
                  <a:pt x="127328" y="40640"/>
                </a:cubicBezTo>
                <a:cubicBezTo>
                  <a:pt x="131124" y="40623"/>
                  <a:pt x="134240" y="43638"/>
                  <a:pt x="134347" y="47432"/>
                </a:cubicBezTo>
                <a:cubicBezTo>
                  <a:pt x="134445" y="51085"/>
                  <a:pt x="131564" y="54125"/>
                  <a:pt x="127911" y="54223"/>
                </a:cubicBezTo>
                <a:cubicBezTo>
                  <a:pt x="127868" y="54224"/>
                  <a:pt x="127825" y="54225"/>
                  <a:pt x="127781" y="54225"/>
                </a:cubicBezTo>
                <a:close/>
                <a:moveTo>
                  <a:pt x="133873" y="140917"/>
                </a:moveTo>
                <a:lnTo>
                  <a:pt x="133873" y="141370"/>
                </a:lnTo>
                <a:cubicBezTo>
                  <a:pt x="133873" y="145122"/>
                  <a:pt x="130831" y="148163"/>
                  <a:pt x="127080" y="148163"/>
                </a:cubicBezTo>
                <a:cubicBezTo>
                  <a:pt x="123329" y="148163"/>
                  <a:pt x="120287" y="145122"/>
                  <a:pt x="120287" y="141370"/>
                </a:cubicBezTo>
                <a:lnTo>
                  <a:pt x="120288" y="140917"/>
                </a:lnTo>
                <a:cubicBezTo>
                  <a:pt x="120288" y="137165"/>
                  <a:pt x="123329" y="134124"/>
                  <a:pt x="127080" y="134124"/>
                </a:cubicBezTo>
                <a:cubicBezTo>
                  <a:pt x="130832" y="134124"/>
                  <a:pt x="133873" y="137165"/>
                  <a:pt x="133873" y="140917"/>
                </a:cubicBezTo>
                <a:close/>
                <a:moveTo>
                  <a:pt x="133873" y="108426"/>
                </a:moveTo>
                <a:lnTo>
                  <a:pt x="133873" y="108886"/>
                </a:lnTo>
                <a:cubicBezTo>
                  <a:pt x="133873" y="112638"/>
                  <a:pt x="130831" y="115679"/>
                  <a:pt x="127080" y="115679"/>
                </a:cubicBezTo>
                <a:cubicBezTo>
                  <a:pt x="123329" y="115679"/>
                  <a:pt x="120287" y="112638"/>
                  <a:pt x="120287" y="108886"/>
                </a:cubicBezTo>
                <a:lnTo>
                  <a:pt x="120288" y="108426"/>
                </a:lnTo>
                <a:cubicBezTo>
                  <a:pt x="120288" y="104674"/>
                  <a:pt x="123329" y="101633"/>
                  <a:pt x="127080" y="101633"/>
                </a:cubicBezTo>
                <a:cubicBezTo>
                  <a:pt x="130832" y="101633"/>
                  <a:pt x="133873" y="104674"/>
                  <a:pt x="133873" y="108426"/>
                </a:cubicBezTo>
                <a:close/>
                <a:moveTo>
                  <a:pt x="133873" y="75928"/>
                </a:moveTo>
                <a:lnTo>
                  <a:pt x="133873" y="76395"/>
                </a:lnTo>
                <a:cubicBezTo>
                  <a:pt x="133873" y="85320"/>
                  <a:pt x="120288" y="85328"/>
                  <a:pt x="120288" y="76395"/>
                </a:cubicBezTo>
                <a:lnTo>
                  <a:pt x="120288" y="75928"/>
                </a:lnTo>
                <a:cubicBezTo>
                  <a:pt x="120288" y="72177"/>
                  <a:pt x="123329" y="69135"/>
                  <a:pt x="127080" y="69135"/>
                </a:cubicBezTo>
                <a:cubicBezTo>
                  <a:pt x="130832" y="69135"/>
                  <a:pt x="133873" y="72177"/>
                  <a:pt x="133873" y="75928"/>
                </a:cubicBezTo>
                <a:close/>
              </a:path>
            </a:pathLst>
          </a:custGeom>
          <a:solidFill>
            <a:srgbClr val="674E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81" name="Google Shape;358;p37">
            <a:extLst>
              <a:ext uri="{FF2B5EF4-FFF2-40B4-BE49-F238E27FC236}">
                <a16:creationId xmlns:a16="http://schemas.microsoft.com/office/drawing/2014/main" id="{5040F459-54F3-4393-A887-CE0678D38F5C}"/>
              </a:ext>
            </a:extLst>
          </p:cNvPr>
          <p:cNvSpPr/>
          <p:nvPr/>
        </p:nvSpPr>
        <p:spPr>
          <a:xfrm>
            <a:off x="9235663" y="4103732"/>
            <a:ext cx="204411" cy="102211"/>
          </a:xfrm>
          <a:custGeom>
            <a:avLst/>
            <a:gdLst/>
            <a:ahLst/>
            <a:cxnLst/>
            <a:rect l="l" t="t" r="r" b="b"/>
            <a:pathLst>
              <a:path w="52413" h="26208" extrusionOk="0">
                <a:moveTo>
                  <a:pt x="531" y="531"/>
                </a:moveTo>
                <a:lnTo>
                  <a:pt x="26278" y="26279"/>
                </a:lnTo>
                <a:lnTo>
                  <a:pt x="52024" y="531"/>
                </a:lnTo>
                <a:lnTo>
                  <a:pt x="531" y="531"/>
                </a:lnTo>
                <a:lnTo>
                  <a:pt x="531" y="531"/>
                </a:lnTo>
                <a:close/>
              </a:path>
            </a:pathLst>
          </a:custGeom>
          <a:solidFill>
            <a:srgbClr val="674E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82" name="Google Shape;359;p37">
            <a:extLst>
              <a:ext uri="{FF2B5EF4-FFF2-40B4-BE49-F238E27FC236}">
                <a16:creationId xmlns:a16="http://schemas.microsoft.com/office/drawing/2014/main" id="{6B6AAABA-DD8A-43AC-930D-A16113BA1497}"/>
              </a:ext>
            </a:extLst>
          </p:cNvPr>
          <p:cNvSpPr/>
          <p:nvPr/>
        </p:nvSpPr>
        <p:spPr>
          <a:xfrm>
            <a:off x="8846602" y="2514875"/>
            <a:ext cx="1020600" cy="223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b="1">
                <a:solidFill>
                  <a:srgbClr val="FFFFFF"/>
                </a:solidFill>
                <a:latin typeface="Poppins SemiBold"/>
                <a:ea typeface="Poppins SemiBold"/>
                <a:cs typeface="Poppins SemiBold"/>
                <a:sym typeface="Poppins SemiBold"/>
              </a:rPr>
              <a:t>All</a:t>
            </a:r>
            <a:endParaRPr sz="2800" b="1">
              <a:solidFill>
                <a:srgbClr val="FFFFFF"/>
              </a:solidFill>
              <a:latin typeface="Poppins SemiBold"/>
              <a:ea typeface="Poppins SemiBold"/>
              <a:cs typeface="Poppins SemiBold"/>
              <a:sym typeface="Poppins SemiBold"/>
            </a:endParaRPr>
          </a:p>
        </p:txBody>
      </p:sp>
      <p:sp>
        <p:nvSpPr>
          <p:cNvPr id="83" name="Google Shape;360;p37">
            <a:extLst>
              <a:ext uri="{FF2B5EF4-FFF2-40B4-BE49-F238E27FC236}">
                <a16:creationId xmlns:a16="http://schemas.microsoft.com/office/drawing/2014/main" id="{AE8F2FBB-30AD-42C5-B9CE-A45F1F23DBBB}"/>
              </a:ext>
            </a:extLst>
          </p:cNvPr>
          <p:cNvSpPr txBox="1"/>
          <p:nvPr/>
        </p:nvSpPr>
        <p:spPr>
          <a:xfrm>
            <a:off x="8700518" y="4258434"/>
            <a:ext cx="1374600" cy="116951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400" b="1" dirty="0">
                <a:solidFill>
                  <a:schemeClr val="accent5"/>
                </a:solidFill>
                <a:latin typeface="Lato"/>
                <a:ea typeface="Lato"/>
                <a:cs typeface="Lato"/>
                <a:sym typeface="Lato"/>
              </a:rPr>
              <a:t>Repeat procedure and record new results, move to next TTP</a:t>
            </a:r>
            <a:endParaRPr sz="1400" b="1" dirty="0">
              <a:solidFill>
                <a:schemeClr val="accent5"/>
              </a:solidFill>
              <a:latin typeface="Lato"/>
              <a:ea typeface="Lato"/>
              <a:cs typeface="Lato"/>
              <a:sym typeface="Lato"/>
            </a:endParaRPr>
          </a:p>
        </p:txBody>
      </p:sp>
      <p:sp>
        <p:nvSpPr>
          <p:cNvPr id="84" name="Google Shape;361;p37">
            <a:extLst>
              <a:ext uri="{FF2B5EF4-FFF2-40B4-BE49-F238E27FC236}">
                <a16:creationId xmlns:a16="http://schemas.microsoft.com/office/drawing/2014/main" id="{11F5D395-B0A4-4F47-A075-21F3A2FB2FEE}"/>
              </a:ext>
            </a:extLst>
          </p:cNvPr>
          <p:cNvSpPr/>
          <p:nvPr/>
        </p:nvSpPr>
        <p:spPr>
          <a:xfrm rot="-5400000">
            <a:off x="10090541" y="2562144"/>
            <a:ext cx="329940" cy="164979"/>
          </a:xfrm>
          <a:custGeom>
            <a:avLst/>
            <a:gdLst/>
            <a:ahLst/>
            <a:cxnLst/>
            <a:rect l="l" t="t" r="r" b="b"/>
            <a:pathLst>
              <a:path w="52413" h="26208" extrusionOk="0">
                <a:moveTo>
                  <a:pt x="531" y="531"/>
                </a:moveTo>
                <a:lnTo>
                  <a:pt x="26278" y="26279"/>
                </a:lnTo>
                <a:lnTo>
                  <a:pt x="52024" y="531"/>
                </a:lnTo>
                <a:lnTo>
                  <a:pt x="531" y="531"/>
                </a:lnTo>
                <a:lnTo>
                  <a:pt x="531" y="531"/>
                </a:lnTo>
                <a:close/>
              </a:path>
            </a:pathLst>
          </a:custGeom>
          <a:solidFill>
            <a:srgbClr val="674E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7E7C7F"/>
              </a:solidFill>
              <a:latin typeface="Calibri"/>
              <a:ea typeface="Calibri"/>
              <a:cs typeface="Calibri"/>
              <a:sym typeface="Calibri"/>
            </a:endParaRPr>
          </a:p>
        </p:txBody>
      </p:sp>
      <p:sp>
        <p:nvSpPr>
          <p:cNvPr id="2" name="Arrow: Left 1">
            <a:extLst>
              <a:ext uri="{FF2B5EF4-FFF2-40B4-BE49-F238E27FC236}">
                <a16:creationId xmlns:a16="http://schemas.microsoft.com/office/drawing/2014/main" id="{1C91ECFC-2A9B-4A9B-B8E0-0C4121130DAC}"/>
              </a:ext>
            </a:extLst>
          </p:cNvPr>
          <p:cNvSpPr/>
          <p:nvPr/>
        </p:nvSpPr>
        <p:spPr>
          <a:xfrm rot="20461090">
            <a:off x="8383647" y="1400728"/>
            <a:ext cx="1739612" cy="559491"/>
          </a:xfrm>
          <a:prstGeom prst="lef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Google Shape;351;p37">
            <a:extLst>
              <a:ext uri="{FF2B5EF4-FFF2-40B4-BE49-F238E27FC236}">
                <a16:creationId xmlns:a16="http://schemas.microsoft.com/office/drawing/2014/main" id="{57A144FA-3235-4049-A1FF-5A3D6223872B}"/>
              </a:ext>
            </a:extLst>
          </p:cNvPr>
          <p:cNvSpPr txBox="1"/>
          <p:nvPr/>
        </p:nvSpPr>
        <p:spPr>
          <a:xfrm>
            <a:off x="10107480" y="1143595"/>
            <a:ext cx="1408200"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800" b="1" dirty="0">
                <a:solidFill>
                  <a:srgbClr val="85258B"/>
                </a:solidFill>
                <a:latin typeface="Lato"/>
                <a:ea typeface="Lato"/>
                <a:cs typeface="Lato"/>
                <a:sym typeface="Lato"/>
              </a:rPr>
              <a:t>Today’s focus</a:t>
            </a:r>
            <a:endParaRPr sz="2800" b="1" dirty="0">
              <a:solidFill>
                <a:srgbClr val="85258B"/>
              </a:solidFill>
              <a:latin typeface="Lato"/>
              <a:ea typeface="Lato"/>
              <a:cs typeface="Lato"/>
              <a:sym typeface="Lato"/>
            </a:endParaRPr>
          </a:p>
        </p:txBody>
      </p:sp>
    </p:spTree>
    <p:extLst>
      <p:ext uri="{BB962C8B-B14F-4D97-AF65-F5344CB8AC3E}">
        <p14:creationId xmlns:p14="http://schemas.microsoft.com/office/powerpoint/2010/main" val="4172476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oogle Shape;399;p41">
            <a:extLst>
              <a:ext uri="{FF2B5EF4-FFF2-40B4-BE49-F238E27FC236}">
                <a16:creationId xmlns:a16="http://schemas.microsoft.com/office/drawing/2014/main" id="{94700919-CC53-4B90-AC4F-1FD1F909F702}"/>
              </a:ext>
            </a:extLst>
          </p:cNvPr>
          <p:cNvGrpSpPr/>
          <p:nvPr/>
        </p:nvGrpSpPr>
        <p:grpSpPr>
          <a:xfrm>
            <a:off x="1447200" y="2132008"/>
            <a:ext cx="3867213" cy="1357559"/>
            <a:chOff x="-1" y="1242976"/>
            <a:chExt cx="3867213" cy="1184400"/>
          </a:xfrm>
        </p:grpSpPr>
        <p:sp>
          <p:nvSpPr>
            <p:cNvPr id="23" name="Google Shape;401;p41">
              <a:extLst>
                <a:ext uri="{FF2B5EF4-FFF2-40B4-BE49-F238E27FC236}">
                  <a16:creationId xmlns:a16="http://schemas.microsoft.com/office/drawing/2014/main" id="{B757FFA4-5F99-4BB6-8533-C25E323F1A6E}"/>
                </a:ext>
              </a:extLst>
            </p:cNvPr>
            <p:cNvSpPr txBox="1"/>
            <p:nvPr/>
          </p:nvSpPr>
          <p:spPr>
            <a:xfrm>
              <a:off x="-1" y="1242976"/>
              <a:ext cx="2642100" cy="1184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Gill Sans MT" panose="020B0502020104020203" pitchFamily="34" charset="0"/>
                </a:rPr>
                <a:t>New CTI or TTPs</a:t>
              </a:r>
              <a:endParaRPr sz="1200" b="1" dirty="0">
                <a:latin typeface="Gill Sans MT" panose="020B0502020104020203" pitchFamily="34" charset="0"/>
              </a:endParaRPr>
            </a:p>
            <a:p>
              <a:pPr marL="457200" lvl="0" indent="0" algn="l" rtl="0">
                <a:spcBef>
                  <a:spcPts val="0"/>
                </a:spcBef>
                <a:spcAft>
                  <a:spcPts val="1600"/>
                </a:spcAft>
                <a:buNone/>
              </a:pPr>
              <a:endParaRPr b="1" dirty="0">
                <a:latin typeface="Gill Sans MT" panose="020B0502020104020203" pitchFamily="34" charset="0"/>
              </a:endParaRPr>
            </a:p>
          </p:txBody>
        </p:sp>
        <p:cxnSp>
          <p:nvCxnSpPr>
            <p:cNvPr id="22" name="Google Shape;400;p41">
              <a:extLst>
                <a:ext uri="{FF2B5EF4-FFF2-40B4-BE49-F238E27FC236}">
                  <a16:creationId xmlns:a16="http://schemas.microsoft.com/office/drawing/2014/main" id="{7D48F092-942E-4DBE-A2FB-634009BC6A4E}"/>
                </a:ext>
              </a:extLst>
            </p:cNvPr>
            <p:cNvCxnSpPr/>
            <p:nvPr/>
          </p:nvCxnSpPr>
          <p:spPr>
            <a:xfrm rot="10800000">
              <a:off x="2642013" y="1654113"/>
              <a:ext cx="1225200" cy="0"/>
            </a:xfrm>
            <a:prstGeom prst="straightConnector1">
              <a:avLst/>
            </a:prstGeom>
            <a:noFill/>
            <a:ln w="9525" cap="flat" cmpd="sng">
              <a:solidFill>
                <a:srgbClr val="9225A5"/>
              </a:solidFill>
              <a:prstDash val="solid"/>
              <a:round/>
              <a:headEnd type="none" w="sm" len="sm"/>
              <a:tailEnd type="oval" w="med" len="med"/>
            </a:ln>
          </p:spPr>
        </p:cxnSp>
      </p:grpSp>
      <p:sp>
        <p:nvSpPr>
          <p:cNvPr id="2" name="Title 1">
            <a:extLst>
              <a:ext uri="{FF2B5EF4-FFF2-40B4-BE49-F238E27FC236}">
                <a16:creationId xmlns:a16="http://schemas.microsoft.com/office/drawing/2014/main" id="{3518C6A7-A3E0-4397-A267-10A05BE9AA87}"/>
              </a:ext>
            </a:extLst>
          </p:cNvPr>
          <p:cNvSpPr>
            <a:spLocks noGrp="1"/>
          </p:cNvSpPr>
          <p:nvPr>
            <p:ph type="ctrTitle"/>
          </p:nvPr>
        </p:nvSpPr>
        <p:spPr/>
        <p:txBody>
          <a:bodyPr/>
          <a:lstStyle/>
          <a:p>
            <a:r>
              <a:rPr lang="en-US" dirty="0"/>
              <a:t>Operationalized Purple Team</a:t>
            </a:r>
          </a:p>
        </p:txBody>
      </p:sp>
      <p:grpSp>
        <p:nvGrpSpPr>
          <p:cNvPr id="24" name="Google Shape;402;p41">
            <a:extLst>
              <a:ext uri="{FF2B5EF4-FFF2-40B4-BE49-F238E27FC236}">
                <a16:creationId xmlns:a16="http://schemas.microsoft.com/office/drawing/2014/main" id="{4C578638-C69F-404E-8D77-1355B3090467}"/>
              </a:ext>
            </a:extLst>
          </p:cNvPr>
          <p:cNvGrpSpPr/>
          <p:nvPr/>
        </p:nvGrpSpPr>
        <p:grpSpPr>
          <a:xfrm>
            <a:off x="1447200" y="3740308"/>
            <a:ext cx="3571938" cy="1059777"/>
            <a:chOff x="-1" y="2646135"/>
            <a:chExt cx="3571938" cy="924600"/>
          </a:xfrm>
        </p:grpSpPr>
        <p:cxnSp>
          <p:nvCxnSpPr>
            <p:cNvPr id="25" name="Google Shape;403;p41">
              <a:extLst>
                <a:ext uri="{FF2B5EF4-FFF2-40B4-BE49-F238E27FC236}">
                  <a16:creationId xmlns:a16="http://schemas.microsoft.com/office/drawing/2014/main" id="{A3DEE4C2-3E97-45F6-A44A-0D75FE9309B7}"/>
                </a:ext>
              </a:extLst>
            </p:cNvPr>
            <p:cNvCxnSpPr/>
            <p:nvPr/>
          </p:nvCxnSpPr>
          <p:spPr>
            <a:xfrm rot="10800000">
              <a:off x="2641938" y="3108425"/>
              <a:ext cx="930000" cy="0"/>
            </a:xfrm>
            <a:prstGeom prst="straightConnector1">
              <a:avLst/>
            </a:prstGeom>
            <a:noFill/>
            <a:ln w="9525" cap="flat" cmpd="sng">
              <a:solidFill>
                <a:srgbClr val="7F2090"/>
              </a:solidFill>
              <a:prstDash val="solid"/>
              <a:round/>
              <a:headEnd type="none" w="sm" len="sm"/>
              <a:tailEnd type="oval" w="med" len="med"/>
            </a:ln>
          </p:spPr>
        </p:cxnSp>
        <p:sp>
          <p:nvSpPr>
            <p:cNvPr id="26" name="Google Shape;404;p41">
              <a:extLst>
                <a:ext uri="{FF2B5EF4-FFF2-40B4-BE49-F238E27FC236}">
                  <a16:creationId xmlns:a16="http://schemas.microsoft.com/office/drawing/2014/main" id="{5D11B034-A379-484B-9696-DBDC1F57924C}"/>
                </a:ext>
              </a:extLst>
            </p:cNvPr>
            <p:cNvSpPr txBox="1"/>
            <p:nvPr/>
          </p:nvSpPr>
          <p:spPr>
            <a:xfrm>
              <a:off x="-1" y="2646135"/>
              <a:ext cx="26421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Gill Sans MT" panose="020B0502020104020203" pitchFamily="34" charset="0"/>
                </a:rPr>
                <a:t>Detection Engineering</a:t>
              </a:r>
              <a:endParaRPr sz="1000" b="1" dirty="0">
                <a:latin typeface="Gill Sans MT" panose="020B0502020104020203" pitchFamily="34" charset="0"/>
              </a:endParaRPr>
            </a:p>
          </p:txBody>
        </p:sp>
      </p:grpSp>
      <p:grpSp>
        <p:nvGrpSpPr>
          <p:cNvPr id="27" name="Google Shape;405;p41">
            <a:extLst>
              <a:ext uri="{FF2B5EF4-FFF2-40B4-BE49-F238E27FC236}">
                <a16:creationId xmlns:a16="http://schemas.microsoft.com/office/drawing/2014/main" id="{E0C375D4-1377-4EFD-B2E9-A6B030F4C966}"/>
              </a:ext>
            </a:extLst>
          </p:cNvPr>
          <p:cNvGrpSpPr/>
          <p:nvPr/>
        </p:nvGrpSpPr>
        <p:grpSpPr>
          <a:xfrm>
            <a:off x="6657038" y="2132008"/>
            <a:ext cx="3933912" cy="1059777"/>
            <a:chOff x="5209838" y="1242976"/>
            <a:chExt cx="3933912" cy="924600"/>
          </a:xfrm>
        </p:grpSpPr>
        <p:sp>
          <p:nvSpPr>
            <p:cNvPr id="28" name="Google Shape;406;p41">
              <a:extLst>
                <a:ext uri="{FF2B5EF4-FFF2-40B4-BE49-F238E27FC236}">
                  <a16:creationId xmlns:a16="http://schemas.microsoft.com/office/drawing/2014/main" id="{9ADE43CD-2110-4E6A-955C-E0A48D692CC8}"/>
                </a:ext>
              </a:extLst>
            </p:cNvPr>
            <p:cNvSpPr txBox="1"/>
            <p:nvPr/>
          </p:nvSpPr>
          <p:spPr>
            <a:xfrm>
              <a:off x="6496549" y="1242976"/>
              <a:ext cx="26472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atin typeface="Gill Sans MT" panose="020B0502020104020203" pitchFamily="34" charset="0"/>
              </a:endParaRPr>
            </a:p>
            <a:p>
              <a:pPr marL="0" lvl="0" indent="0" algn="l" rtl="0">
                <a:spcBef>
                  <a:spcPts val="0"/>
                </a:spcBef>
                <a:spcAft>
                  <a:spcPts val="0"/>
                </a:spcAft>
                <a:buNone/>
              </a:pPr>
              <a:endParaRPr b="1" dirty="0">
                <a:latin typeface="Gill Sans MT" panose="020B0502020104020203" pitchFamily="34" charset="0"/>
              </a:endParaRPr>
            </a:p>
            <a:p>
              <a:pPr marL="0" lvl="0" indent="0" algn="l" rtl="0">
                <a:spcBef>
                  <a:spcPts val="0"/>
                </a:spcBef>
                <a:spcAft>
                  <a:spcPts val="0"/>
                </a:spcAft>
                <a:buNone/>
              </a:pPr>
              <a:r>
                <a:rPr lang="en" b="1" dirty="0">
                  <a:latin typeface="Gill Sans MT" panose="020B0502020104020203" pitchFamily="34" charset="0"/>
                </a:rPr>
                <a:t>Analyze &amp; Organize TTPs</a:t>
              </a:r>
            </a:p>
            <a:p>
              <a:pPr marL="0" lvl="0" indent="0" algn="l" rtl="0">
                <a:spcBef>
                  <a:spcPts val="0"/>
                </a:spcBef>
                <a:spcAft>
                  <a:spcPts val="0"/>
                </a:spcAft>
                <a:buNone/>
              </a:pPr>
              <a:endParaRPr lang="en" sz="1000" b="1" dirty="0">
                <a:latin typeface="Gill Sans MT" panose="020B0502020104020203" pitchFamily="34" charset="0"/>
              </a:endParaRPr>
            </a:p>
            <a:p>
              <a:pPr marL="0" lvl="0" indent="0" algn="l" rtl="0">
                <a:spcBef>
                  <a:spcPts val="0"/>
                </a:spcBef>
                <a:spcAft>
                  <a:spcPts val="0"/>
                </a:spcAft>
                <a:buNone/>
              </a:pPr>
              <a:endParaRPr lang="en" sz="1000" b="1" dirty="0">
                <a:latin typeface="Gill Sans MT" panose="020B0502020104020203" pitchFamily="34" charset="0"/>
              </a:endParaRPr>
            </a:p>
            <a:p>
              <a:pPr marL="0" lvl="0" indent="0" algn="l" rtl="0">
                <a:spcBef>
                  <a:spcPts val="0"/>
                </a:spcBef>
                <a:spcAft>
                  <a:spcPts val="0"/>
                </a:spcAft>
                <a:buNone/>
              </a:pPr>
              <a:endParaRPr sz="1000" b="1" dirty="0">
                <a:latin typeface="Gill Sans MT" panose="020B0502020104020203" pitchFamily="34" charset="0"/>
              </a:endParaRPr>
            </a:p>
            <a:p>
              <a:pPr marL="457200" lvl="0" indent="-311150" algn="l" rtl="0">
                <a:spcBef>
                  <a:spcPts val="0"/>
                </a:spcBef>
                <a:spcAft>
                  <a:spcPts val="0"/>
                </a:spcAft>
                <a:buClr>
                  <a:srgbClr val="092C74"/>
                </a:buClr>
                <a:buSzPts val="1300"/>
                <a:buChar char="●"/>
              </a:pPr>
              <a:endParaRPr b="1" dirty="0">
                <a:latin typeface="Gill Sans MT" panose="020B0502020104020203" pitchFamily="34" charset="0"/>
              </a:endParaRPr>
            </a:p>
          </p:txBody>
        </p:sp>
        <p:cxnSp>
          <p:nvCxnSpPr>
            <p:cNvPr id="29" name="Google Shape;407;p41">
              <a:extLst>
                <a:ext uri="{FF2B5EF4-FFF2-40B4-BE49-F238E27FC236}">
                  <a16:creationId xmlns:a16="http://schemas.microsoft.com/office/drawing/2014/main" id="{97ACBF77-0347-4BB7-9146-2DD035507FFD}"/>
                </a:ext>
              </a:extLst>
            </p:cNvPr>
            <p:cNvCxnSpPr/>
            <p:nvPr/>
          </p:nvCxnSpPr>
          <p:spPr>
            <a:xfrm>
              <a:off x="5209838" y="1654113"/>
              <a:ext cx="1286700" cy="0"/>
            </a:xfrm>
            <a:prstGeom prst="straightConnector1">
              <a:avLst/>
            </a:prstGeom>
            <a:noFill/>
            <a:ln w="9525" cap="flat" cmpd="sng">
              <a:solidFill>
                <a:srgbClr val="551561"/>
              </a:solidFill>
              <a:prstDash val="solid"/>
              <a:round/>
              <a:headEnd type="none" w="sm" len="sm"/>
              <a:tailEnd type="oval" w="med" len="med"/>
            </a:ln>
          </p:spPr>
        </p:cxnSp>
      </p:grpSp>
      <p:grpSp>
        <p:nvGrpSpPr>
          <p:cNvPr id="30" name="Google Shape;408;p41">
            <a:extLst>
              <a:ext uri="{FF2B5EF4-FFF2-40B4-BE49-F238E27FC236}">
                <a16:creationId xmlns:a16="http://schemas.microsoft.com/office/drawing/2014/main" id="{061BBAA4-6B2D-4384-9C2A-4CE5319AF43A}"/>
              </a:ext>
            </a:extLst>
          </p:cNvPr>
          <p:cNvGrpSpPr/>
          <p:nvPr/>
        </p:nvGrpSpPr>
        <p:grpSpPr>
          <a:xfrm>
            <a:off x="7057488" y="3358858"/>
            <a:ext cx="3533712" cy="1059777"/>
            <a:chOff x="5610288" y="2313339"/>
            <a:chExt cx="3533712" cy="924600"/>
          </a:xfrm>
        </p:grpSpPr>
        <p:cxnSp>
          <p:nvCxnSpPr>
            <p:cNvPr id="31" name="Google Shape;409;p41">
              <a:extLst>
                <a:ext uri="{FF2B5EF4-FFF2-40B4-BE49-F238E27FC236}">
                  <a16:creationId xmlns:a16="http://schemas.microsoft.com/office/drawing/2014/main" id="{E105DCD6-9F64-495A-AEAB-BEEBA80A7250}"/>
                </a:ext>
              </a:extLst>
            </p:cNvPr>
            <p:cNvCxnSpPr/>
            <p:nvPr/>
          </p:nvCxnSpPr>
          <p:spPr>
            <a:xfrm>
              <a:off x="5610288" y="2775650"/>
              <a:ext cx="886200" cy="0"/>
            </a:xfrm>
            <a:prstGeom prst="straightConnector1">
              <a:avLst/>
            </a:prstGeom>
            <a:noFill/>
            <a:ln w="9525" cap="flat" cmpd="sng">
              <a:solidFill>
                <a:srgbClr val="701C7F"/>
              </a:solidFill>
              <a:prstDash val="solid"/>
              <a:round/>
              <a:headEnd type="none" w="sm" len="sm"/>
              <a:tailEnd type="oval" w="med" len="med"/>
            </a:ln>
          </p:spPr>
        </p:cxnSp>
        <p:sp>
          <p:nvSpPr>
            <p:cNvPr id="32" name="Google Shape;410;p41">
              <a:extLst>
                <a:ext uri="{FF2B5EF4-FFF2-40B4-BE49-F238E27FC236}">
                  <a16:creationId xmlns:a16="http://schemas.microsoft.com/office/drawing/2014/main" id="{4896E75C-397E-4316-97F7-4073364D4971}"/>
                </a:ext>
              </a:extLst>
            </p:cNvPr>
            <p:cNvSpPr txBox="1"/>
            <p:nvPr/>
          </p:nvSpPr>
          <p:spPr>
            <a:xfrm>
              <a:off x="6496499" y="2313339"/>
              <a:ext cx="26475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Gill Sans MT" panose="020B0502020104020203" pitchFamily="34" charset="0"/>
                </a:rPr>
                <a:t>Tabletop Discussion</a:t>
              </a:r>
              <a:endParaRPr sz="1200" b="1" dirty="0">
                <a:latin typeface="Gill Sans MT" panose="020B0502020104020203" pitchFamily="34" charset="0"/>
              </a:endParaRPr>
            </a:p>
          </p:txBody>
        </p:sp>
      </p:grpSp>
      <p:grpSp>
        <p:nvGrpSpPr>
          <p:cNvPr id="33" name="Google Shape;411;p41">
            <a:extLst>
              <a:ext uri="{FF2B5EF4-FFF2-40B4-BE49-F238E27FC236}">
                <a16:creationId xmlns:a16="http://schemas.microsoft.com/office/drawing/2014/main" id="{59507552-9495-463A-A150-4A0CA17FF71D}"/>
              </a:ext>
            </a:extLst>
          </p:cNvPr>
          <p:cNvGrpSpPr/>
          <p:nvPr/>
        </p:nvGrpSpPr>
        <p:grpSpPr>
          <a:xfrm>
            <a:off x="6104938" y="4585733"/>
            <a:ext cx="4486512" cy="1059777"/>
            <a:chOff x="4657738" y="3383724"/>
            <a:chExt cx="4486512" cy="924600"/>
          </a:xfrm>
        </p:grpSpPr>
        <p:cxnSp>
          <p:nvCxnSpPr>
            <p:cNvPr id="34" name="Google Shape;412;p41">
              <a:extLst>
                <a:ext uri="{FF2B5EF4-FFF2-40B4-BE49-F238E27FC236}">
                  <a16:creationId xmlns:a16="http://schemas.microsoft.com/office/drawing/2014/main" id="{8BDECD32-E687-4B99-81E0-BE89D36975F7}"/>
                </a:ext>
              </a:extLst>
            </p:cNvPr>
            <p:cNvCxnSpPr/>
            <p:nvPr/>
          </p:nvCxnSpPr>
          <p:spPr>
            <a:xfrm>
              <a:off x="4657738" y="3854000"/>
              <a:ext cx="1838700" cy="0"/>
            </a:xfrm>
            <a:prstGeom prst="straightConnector1">
              <a:avLst/>
            </a:prstGeom>
            <a:noFill/>
            <a:ln w="9525" cap="flat" cmpd="sng">
              <a:solidFill>
                <a:srgbClr val="761E86"/>
              </a:solidFill>
              <a:prstDash val="solid"/>
              <a:round/>
              <a:headEnd type="none" w="sm" len="sm"/>
              <a:tailEnd type="oval" w="med" len="med"/>
            </a:ln>
          </p:spPr>
        </p:cxnSp>
        <p:sp>
          <p:nvSpPr>
            <p:cNvPr id="35" name="Google Shape;413;p41">
              <a:extLst>
                <a:ext uri="{FF2B5EF4-FFF2-40B4-BE49-F238E27FC236}">
                  <a16:creationId xmlns:a16="http://schemas.microsoft.com/office/drawing/2014/main" id="{DADF5220-F14A-4209-99B1-C4DD2665D612}"/>
                </a:ext>
              </a:extLst>
            </p:cNvPr>
            <p:cNvSpPr txBox="1"/>
            <p:nvPr/>
          </p:nvSpPr>
          <p:spPr>
            <a:xfrm>
              <a:off x="6496449" y="3383724"/>
              <a:ext cx="26478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atin typeface="Gill Sans MT" panose="020B0502020104020203" pitchFamily="34" charset="0"/>
              </a:endParaRPr>
            </a:p>
            <a:p>
              <a:pPr marL="0" lvl="0" indent="0" algn="l" rtl="0">
                <a:spcBef>
                  <a:spcPts val="0"/>
                </a:spcBef>
                <a:spcAft>
                  <a:spcPts val="0"/>
                </a:spcAft>
                <a:buNone/>
              </a:pPr>
              <a:r>
                <a:rPr lang="en" b="1" dirty="0">
                  <a:latin typeface="Gill Sans MT" panose="020B0502020104020203" pitchFamily="34" charset="0"/>
                </a:rPr>
                <a:t>Emulate </a:t>
              </a:r>
            </a:p>
            <a:p>
              <a:pPr marL="0" lvl="0" indent="0" algn="l" rtl="0">
                <a:spcBef>
                  <a:spcPts val="0"/>
                </a:spcBef>
                <a:spcAft>
                  <a:spcPts val="0"/>
                </a:spcAft>
                <a:buNone/>
              </a:pPr>
              <a:r>
                <a:rPr lang="en" b="1" dirty="0">
                  <a:latin typeface="Gill Sans MT" panose="020B0502020104020203" pitchFamily="34" charset="0"/>
                </a:rPr>
                <a:t>Attack</a:t>
              </a:r>
            </a:p>
            <a:p>
              <a:pPr marL="0" lvl="0" indent="0" algn="l" rtl="0">
                <a:spcBef>
                  <a:spcPts val="0"/>
                </a:spcBef>
                <a:spcAft>
                  <a:spcPts val="0"/>
                </a:spcAft>
                <a:buNone/>
              </a:pPr>
              <a:endParaRPr b="1" dirty="0">
                <a:latin typeface="Gill Sans MT" panose="020B0502020104020203" pitchFamily="34" charset="0"/>
              </a:endParaRPr>
            </a:p>
          </p:txBody>
        </p:sp>
      </p:grpSp>
      <p:grpSp>
        <p:nvGrpSpPr>
          <p:cNvPr id="36" name="Google Shape;414;p41">
            <a:extLst>
              <a:ext uri="{FF2B5EF4-FFF2-40B4-BE49-F238E27FC236}">
                <a16:creationId xmlns:a16="http://schemas.microsoft.com/office/drawing/2014/main" id="{99DB2CEF-15F8-4D6E-9D32-933811E8B1C2}"/>
              </a:ext>
            </a:extLst>
          </p:cNvPr>
          <p:cNvGrpSpPr/>
          <p:nvPr/>
        </p:nvGrpSpPr>
        <p:grpSpPr>
          <a:xfrm>
            <a:off x="3719679" y="1458032"/>
            <a:ext cx="4423457" cy="4488566"/>
            <a:chOff x="2610905" y="610653"/>
            <a:chExt cx="3922200" cy="3922200"/>
          </a:xfrm>
        </p:grpSpPr>
        <p:sp>
          <p:nvSpPr>
            <p:cNvPr id="37" name="Google Shape;415;p41">
              <a:extLst>
                <a:ext uri="{FF2B5EF4-FFF2-40B4-BE49-F238E27FC236}">
                  <a16:creationId xmlns:a16="http://schemas.microsoft.com/office/drawing/2014/main" id="{5DC3AD56-84AD-4705-84B8-C87D60871047}"/>
                </a:ext>
              </a:extLst>
            </p:cNvPr>
            <p:cNvSpPr/>
            <p:nvPr/>
          </p:nvSpPr>
          <p:spPr>
            <a:xfrm rot="-4980021">
              <a:off x="3204123" y="1186472"/>
              <a:ext cx="2771960" cy="2771960"/>
            </a:xfrm>
            <a:prstGeom prst="blockArc">
              <a:avLst>
                <a:gd name="adj1" fmla="val 12602522"/>
                <a:gd name="adj2" fmla="val 16867657"/>
                <a:gd name="adj3" fmla="val 20844"/>
              </a:avLst>
            </a:prstGeom>
            <a:solidFill>
              <a:srgbClr val="7F2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6;p41">
              <a:extLst>
                <a:ext uri="{FF2B5EF4-FFF2-40B4-BE49-F238E27FC236}">
                  <a16:creationId xmlns:a16="http://schemas.microsoft.com/office/drawing/2014/main" id="{DF1F40E6-814C-4BA8-AC03-8DC31E64EB04}"/>
                </a:ext>
              </a:extLst>
            </p:cNvPr>
            <p:cNvSpPr/>
            <p:nvPr/>
          </p:nvSpPr>
          <p:spPr>
            <a:xfrm rot="7920309">
              <a:off x="3183402" y="1183149"/>
              <a:ext cx="2777207" cy="2777207"/>
            </a:xfrm>
            <a:prstGeom prst="blockArc">
              <a:avLst>
                <a:gd name="adj1" fmla="val 12602522"/>
                <a:gd name="adj2" fmla="val 16867657"/>
                <a:gd name="adj3" fmla="val 20844"/>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7;p41">
              <a:extLst>
                <a:ext uri="{FF2B5EF4-FFF2-40B4-BE49-F238E27FC236}">
                  <a16:creationId xmlns:a16="http://schemas.microsoft.com/office/drawing/2014/main" id="{3033301B-09DD-42EC-A761-EC7E023579F0}"/>
                </a:ext>
              </a:extLst>
            </p:cNvPr>
            <p:cNvSpPr/>
            <p:nvPr/>
          </p:nvSpPr>
          <p:spPr>
            <a:xfrm rot="3600063">
              <a:off x="3186335" y="1195681"/>
              <a:ext cx="2777488" cy="2777488"/>
            </a:xfrm>
            <a:prstGeom prst="blockArc">
              <a:avLst>
                <a:gd name="adj1" fmla="val 12602522"/>
                <a:gd name="adj2" fmla="val 16867657"/>
                <a:gd name="adj3" fmla="val 20844"/>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18;p41">
              <a:extLst>
                <a:ext uri="{FF2B5EF4-FFF2-40B4-BE49-F238E27FC236}">
                  <a16:creationId xmlns:a16="http://schemas.microsoft.com/office/drawing/2014/main" id="{D7D36CE0-1203-4F43-B762-8AA3B07E5EBE}"/>
                </a:ext>
              </a:extLst>
            </p:cNvPr>
            <p:cNvSpPr/>
            <p:nvPr/>
          </p:nvSpPr>
          <p:spPr>
            <a:xfrm rot="4024705">
              <a:off x="5326681" y="1940898"/>
              <a:ext cx="578477" cy="579147"/>
            </a:xfrm>
            <a:prstGeom prst="pie">
              <a:avLst>
                <a:gd name="adj1" fmla="val 6190354"/>
                <a:gd name="adj2" fmla="val 14996165"/>
              </a:avLst>
            </a:prstGeom>
            <a:solidFill>
              <a:srgbClr val="701C7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9;p41">
              <a:extLst>
                <a:ext uri="{FF2B5EF4-FFF2-40B4-BE49-F238E27FC236}">
                  <a16:creationId xmlns:a16="http://schemas.microsoft.com/office/drawing/2014/main" id="{268B990E-EB93-4D1C-9405-500C9EF81EEF}"/>
                </a:ext>
              </a:extLst>
            </p:cNvPr>
            <p:cNvSpPr/>
            <p:nvPr/>
          </p:nvSpPr>
          <p:spPr>
            <a:xfrm rot="-6816027">
              <a:off x="5326729" y="1940918"/>
              <a:ext cx="578485" cy="579035"/>
            </a:xfrm>
            <a:prstGeom prst="pie">
              <a:avLst>
                <a:gd name="adj1" fmla="val 4028252"/>
                <a:gd name="adj2" fmla="val 17183677"/>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0;p41">
              <a:extLst>
                <a:ext uri="{FF2B5EF4-FFF2-40B4-BE49-F238E27FC236}">
                  <a16:creationId xmlns:a16="http://schemas.microsoft.com/office/drawing/2014/main" id="{1B23B285-59B2-4FC7-BE1A-12718A8877DF}"/>
                </a:ext>
              </a:extLst>
            </p:cNvPr>
            <p:cNvSpPr/>
            <p:nvPr/>
          </p:nvSpPr>
          <p:spPr>
            <a:xfrm rot="-9359762">
              <a:off x="3193941" y="1176205"/>
              <a:ext cx="2777287" cy="2777287"/>
            </a:xfrm>
            <a:prstGeom prst="blockArc">
              <a:avLst>
                <a:gd name="adj1" fmla="val 12602522"/>
                <a:gd name="adj2" fmla="val 16867657"/>
                <a:gd name="adj3" fmla="val 20844"/>
              </a:avLst>
            </a:prstGeom>
            <a:solidFill>
              <a:srgbClr val="761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21;p41">
              <a:extLst>
                <a:ext uri="{FF2B5EF4-FFF2-40B4-BE49-F238E27FC236}">
                  <a16:creationId xmlns:a16="http://schemas.microsoft.com/office/drawing/2014/main" id="{AE2BFBCE-AE5C-4D1E-8E97-7F381FA030CA}"/>
                </a:ext>
              </a:extLst>
            </p:cNvPr>
            <p:cNvSpPr/>
            <p:nvPr/>
          </p:nvSpPr>
          <p:spPr>
            <a:xfrm rot="-8936366">
              <a:off x="3659126" y="3173505"/>
              <a:ext cx="578551" cy="578963"/>
            </a:xfrm>
            <a:prstGeom prst="pie">
              <a:avLst>
                <a:gd name="adj1" fmla="val 6190354"/>
                <a:gd name="adj2" fmla="val 14996165"/>
              </a:avLst>
            </a:prstGeom>
            <a:solidFill>
              <a:srgbClr val="7F209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2;p41">
              <a:extLst>
                <a:ext uri="{FF2B5EF4-FFF2-40B4-BE49-F238E27FC236}">
                  <a16:creationId xmlns:a16="http://schemas.microsoft.com/office/drawing/2014/main" id="{4988A0D5-252C-4EA0-9D6B-EFB0059341BA}"/>
                </a:ext>
              </a:extLst>
            </p:cNvPr>
            <p:cNvSpPr/>
            <p:nvPr/>
          </p:nvSpPr>
          <p:spPr>
            <a:xfrm rot="1824498">
              <a:off x="3659375" y="3173497"/>
              <a:ext cx="578475" cy="578885"/>
            </a:xfrm>
            <a:prstGeom prst="pie">
              <a:avLst>
                <a:gd name="adj1" fmla="val 4028252"/>
                <a:gd name="adj2" fmla="val 17183677"/>
              </a:avLst>
            </a:prstGeom>
            <a:solidFill>
              <a:srgbClr val="7F2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3;p41">
              <a:extLst>
                <a:ext uri="{FF2B5EF4-FFF2-40B4-BE49-F238E27FC236}">
                  <a16:creationId xmlns:a16="http://schemas.microsoft.com/office/drawing/2014/main" id="{8BF210F0-28F7-49EC-8C91-C38AC3BCB351}"/>
                </a:ext>
              </a:extLst>
            </p:cNvPr>
            <p:cNvSpPr/>
            <p:nvPr/>
          </p:nvSpPr>
          <p:spPr>
            <a:xfrm rot="-600092">
              <a:off x="3198852" y="1195456"/>
              <a:ext cx="2777611" cy="2777611"/>
            </a:xfrm>
            <a:prstGeom prst="blockArc">
              <a:avLst>
                <a:gd name="adj1" fmla="val 12513247"/>
                <a:gd name="adj2" fmla="val 16867657"/>
                <a:gd name="adj3" fmla="val 20844"/>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4;p41">
              <a:extLst>
                <a:ext uri="{FF2B5EF4-FFF2-40B4-BE49-F238E27FC236}">
                  <a16:creationId xmlns:a16="http://schemas.microsoft.com/office/drawing/2014/main" id="{C13958C8-3B8A-4E23-BCB0-235C4B8B5E0A}"/>
                </a:ext>
              </a:extLst>
            </p:cNvPr>
            <p:cNvSpPr/>
            <p:nvPr/>
          </p:nvSpPr>
          <p:spPr>
            <a:xfrm rot="-176551">
              <a:off x="4312105" y="1195442"/>
              <a:ext cx="578563" cy="579162"/>
            </a:xfrm>
            <a:prstGeom prst="pie">
              <a:avLst>
                <a:gd name="adj1" fmla="val 6190354"/>
                <a:gd name="adj2" fmla="val 14996165"/>
              </a:avLst>
            </a:prstGeom>
            <a:solidFill>
              <a:srgbClr val="55156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25;p41">
              <a:extLst>
                <a:ext uri="{FF2B5EF4-FFF2-40B4-BE49-F238E27FC236}">
                  <a16:creationId xmlns:a16="http://schemas.microsoft.com/office/drawing/2014/main" id="{D16563EC-203E-45D1-8E27-E3111C9CE819}"/>
                </a:ext>
              </a:extLst>
            </p:cNvPr>
            <p:cNvSpPr/>
            <p:nvPr/>
          </p:nvSpPr>
          <p:spPr>
            <a:xfrm rot="10584085">
              <a:off x="4312088" y="1195622"/>
              <a:ext cx="578340" cy="578939"/>
            </a:xfrm>
            <a:prstGeom prst="pie">
              <a:avLst>
                <a:gd name="adj1" fmla="val 4028252"/>
                <a:gd name="adj2" fmla="val 17183677"/>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6;p41">
              <a:extLst>
                <a:ext uri="{FF2B5EF4-FFF2-40B4-BE49-F238E27FC236}">
                  <a16:creationId xmlns:a16="http://schemas.microsoft.com/office/drawing/2014/main" id="{B6239A22-A57D-42AB-A444-EC63E3DAAAC6}"/>
                </a:ext>
              </a:extLst>
            </p:cNvPr>
            <p:cNvSpPr/>
            <p:nvPr/>
          </p:nvSpPr>
          <p:spPr>
            <a:xfrm rot="8344778">
              <a:off x="4940929" y="3162886"/>
              <a:ext cx="578465" cy="578888"/>
            </a:xfrm>
            <a:prstGeom prst="pie">
              <a:avLst>
                <a:gd name="adj1" fmla="val 6190354"/>
                <a:gd name="adj2" fmla="val 14996165"/>
              </a:avLst>
            </a:prstGeom>
            <a:solidFill>
              <a:srgbClr val="761E86"/>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7;p41">
              <a:extLst>
                <a:ext uri="{FF2B5EF4-FFF2-40B4-BE49-F238E27FC236}">
                  <a16:creationId xmlns:a16="http://schemas.microsoft.com/office/drawing/2014/main" id="{CC9C5F4A-7570-474D-BFAB-947C36210F08}"/>
                </a:ext>
              </a:extLst>
            </p:cNvPr>
            <p:cNvSpPr/>
            <p:nvPr/>
          </p:nvSpPr>
          <p:spPr>
            <a:xfrm rot="-2495643">
              <a:off x="4941000" y="3162728"/>
              <a:ext cx="578445" cy="579093"/>
            </a:xfrm>
            <a:prstGeom prst="pie">
              <a:avLst>
                <a:gd name="adj1" fmla="val 4028252"/>
                <a:gd name="adj2" fmla="val 17183677"/>
              </a:avLst>
            </a:prstGeom>
            <a:solidFill>
              <a:srgbClr val="761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8;p41">
              <a:extLst>
                <a:ext uri="{FF2B5EF4-FFF2-40B4-BE49-F238E27FC236}">
                  <a16:creationId xmlns:a16="http://schemas.microsoft.com/office/drawing/2014/main" id="{43631164-FA17-4D5B-9FBA-B9C03B278FB1}"/>
                </a:ext>
              </a:extLst>
            </p:cNvPr>
            <p:cNvSpPr/>
            <p:nvPr/>
          </p:nvSpPr>
          <p:spPr>
            <a:xfrm rot="-4556960">
              <a:off x="3257335" y="1939059"/>
              <a:ext cx="578302" cy="578957"/>
            </a:xfrm>
            <a:prstGeom prst="pie">
              <a:avLst>
                <a:gd name="adj1" fmla="val 6190354"/>
                <a:gd name="adj2" fmla="val 14996165"/>
              </a:avLst>
            </a:prstGeom>
            <a:solidFill>
              <a:srgbClr val="9225A5"/>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9;p41">
              <a:extLst>
                <a:ext uri="{FF2B5EF4-FFF2-40B4-BE49-F238E27FC236}">
                  <a16:creationId xmlns:a16="http://schemas.microsoft.com/office/drawing/2014/main" id="{71C9FCDE-BF6A-4F26-A624-47ECFCC5CD0A}"/>
                </a:ext>
              </a:extLst>
            </p:cNvPr>
            <p:cNvSpPr/>
            <p:nvPr/>
          </p:nvSpPr>
          <p:spPr>
            <a:xfrm rot="6204541">
              <a:off x="3257468" y="1938977"/>
              <a:ext cx="578264" cy="578917"/>
            </a:xfrm>
            <a:prstGeom prst="pie">
              <a:avLst>
                <a:gd name="adj1" fmla="val 4028252"/>
                <a:gd name="adj2" fmla="val 17183677"/>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0;p41">
              <a:extLst>
                <a:ext uri="{FF2B5EF4-FFF2-40B4-BE49-F238E27FC236}">
                  <a16:creationId xmlns:a16="http://schemas.microsoft.com/office/drawing/2014/main" id="{32CD1385-9524-41EE-9E6B-3171EDC9B0F4}"/>
                </a:ext>
              </a:extLst>
            </p:cNvPr>
            <p:cNvSpPr txBox="1"/>
            <p:nvPr/>
          </p:nvSpPr>
          <p:spPr>
            <a:xfrm>
              <a:off x="4341900" y="1271896"/>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sp>
          <p:nvSpPr>
            <p:cNvPr id="53" name="Google Shape;431;p41">
              <a:extLst>
                <a:ext uri="{FF2B5EF4-FFF2-40B4-BE49-F238E27FC236}">
                  <a16:creationId xmlns:a16="http://schemas.microsoft.com/office/drawing/2014/main" id="{F168752F-EAC5-411D-AD92-7364EBB68659}"/>
                </a:ext>
              </a:extLst>
            </p:cNvPr>
            <p:cNvSpPr txBox="1"/>
            <p:nvPr/>
          </p:nvSpPr>
          <p:spPr>
            <a:xfrm>
              <a:off x="3274219" y="2018364"/>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sp>
          <p:nvSpPr>
            <p:cNvPr id="54" name="Google Shape;432;p41">
              <a:extLst>
                <a:ext uri="{FF2B5EF4-FFF2-40B4-BE49-F238E27FC236}">
                  <a16:creationId xmlns:a16="http://schemas.microsoft.com/office/drawing/2014/main" id="{74A8C358-8AF4-4AF2-A3FA-6DB3B318F87E}"/>
                </a:ext>
              </a:extLst>
            </p:cNvPr>
            <p:cNvSpPr txBox="1"/>
            <p:nvPr/>
          </p:nvSpPr>
          <p:spPr>
            <a:xfrm>
              <a:off x="3685317" y="3247321"/>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05</a:t>
              </a:r>
              <a:endParaRPr sz="1600" b="1">
                <a:solidFill>
                  <a:srgbClr val="FFFFFF"/>
                </a:solidFill>
                <a:latin typeface="Roboto"/>
                <a:ea typeface="Roboto"/>
                <a:cs typeface="Roboto"/>
                <a:sym typeface="Roboto"/>
              </a:endParaRPr>
            </a:p>
          </p:txBody>
        </p:sp>
        <p:sp>
          <p:nvSpPr>
            <p:cNvPr id="55" name="Google Shape;433;p41">
              <a:extLst>
                <a:ext uri="{FF2B5EF4-FFF2-40B4-BE49-F238E27FC236}">
                  <a16:creationId xmlns:a16="http://schemas.microsoft.com/office/drawing/2014/main" id="{4F7AD8FD-AC97-4669-976B-08C09451FD8F}"/>
                </a:ext>
              </a:extLst>
            </p:cNvPr>
            <p:cNvSpPr txBox="1"/>
            <p:nvPr/>
          </p:nvSpPr>
          <p:spPr>
            <a:xfrm>
              <a:off x="4955323" y="3247321"/>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56" name="Google Shape;434;p41">
              <a:extLst>
                <a:ext uri="{FF2B5EF4-FFF2-40B4-BE49-F238E27FC236}">
                  <a16:creationId xmlns:a16="http://schemas.microsoft.com/office/drawing/2014/main" id="{7D969C66-5DD7-476B-B07E-A0D9586A050A}"/>
                </a:ext>
              </a:extLst>
            </p:cNvPr>
            <p:cNvSpPr txBox="1"/>
            <p:nvPr/>
          </p:nvSpPr>
          <p:spPr>
            <a:xfrm>
              <a:off x="5364737" y="2018364"/>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sp>
        <p:nvSpPr>
          <p:cNvPr id="57" name="Google Shape;435;p41">
            <a:extLst>
              <a:ext uri="{FF2B5EF4-FFF2-40B4-BE49-F238E27FC236}">
                <a16:creationId xmlns:a16="http://schemas.microsoft.com/office/drawing/2014/main" id="{1ED7FB2A-46B8-409A-BED8-6FE5CDB1195A}"/>
              </a:ext>
            </a:extLst>
          </p:cNvPr>
          <p:cNvSpPr/>
          <p:nvPr/>
        </p:nvSpPr>
        <p:spPr>
          <a:xfrm flipH="1">
            <a:off x="5135812" y="2906720"/>
            <a:ext cx="1591191" cy="1591191"/>
          </a:xfrm>
          <a:custGeom>
            <a:avLst/>
            <a:gdLst/>
            <a:ahLst/>
            <a:cxnLst/>
            <a:rect l="l" t="t" r="r" b="b"/>
            <a:pathLst>
              <a:path w="570831" h="570831" extrusionOk="0">
                <a:moveTo>
                  <a:pt x="285416" y="0"/>
                </a:moveTo>
                <a:cubicBezTo>
                  <a:pt x="128040" y="0"/>
                  <a:pt x="0" y="128040"/>
                  <a:pt x="0" y="285416"/>
                </a:cubicBezTo>
                <a:cubicBezTo>
                  <a:pt x="0" y="442791"/>
                  <a:pt x="128040" y="570831"/>
                  <a:pt x="285416" y="570831"/>
                </a:cubicBezTo>
                <a:cubicBezTo>
                  <a:pt x="442791" y="570831"/>
                  <a:pt x="570831" y="442791"/>
                  <a:pt x="570831" y="285416"/>
                </a:cubicBezTo>
                <a:cubicBezTo>
                  <a:pt x="570831" y="128040"/>
                  <a:pt x="442791" y="0"/>
                  <a:pt x="285416" y="0"/>
                </a:cubicBezTo>
                <a:close/>
                <a:moveTo>
                  <a:pt x="114464" y="294485"/>
                </a:moveTo>
                <a:cubicBezTo>
                  <a:pt x="112412" y="296164"/>
                  <a:pt x="109893" y="297307"/>
                  <a:pt x="107031" y="297307"/>
                </a:cubicBezTo>
                <a:cubicBezTo>
                  <a:pt x="100457" y="297307"/>
                  <a:pt x="95138" y="291988"/>
                  <a:pt x="95138" y="285414"/>
                </a:cubicBezTo>
                <a:cubicBezTo>
                  <a:pt x="95138" y="271648"/>
                  <a:pt x="97013" y="258070"/>
                  <a:pt x="99923" y="244739"/>
                </a:cubicBezTo>
                <a:cubicBezTo>
                  <a:pt x="99923" y="244739"/>
                  <a:pt x="102265" y="234195"/>
                  <a:pt x="102363" y="233921"/>
                </a:cubicBezTo>
                <a:cubicBezTo>
                  <a:pt x="125185" y="152904"/>
                  <a:pt x="200361" y="95138"/>
                  <a:pt x="285417" y="95138"/>
                </a:cubicBezTo>
                <a:cubicBezTo>
                  <a:pt x="354383" y="95138"/>
                  <a:pt x="418372" y="133140"/>
                  <a:pt x="451729" y="192917"/>
                </a:cubicBezTo>
                <a:cubicBezTo>
                  <a:pt x="455023" y="198822"/>
                  <a:pt x="452324" y="206362"/>
                  <a:pt x="446217" y="209260"/>
                </a:cubicBezTo>
                <a:lnTo>
                  <a:pt x="424682" y="219481"/>
                </a:lnTo>
                <a:cubicBezTo>
                  <a:pt x="418950" y="222202"/>
                  <a:pt x="412345" y="219790"/>
                  <a:pt x="409173" y="214295"/>
                </a:cubicBezTo>
                <a:cubicBezTo>
                  <a:pt x="383878" y="170466"/>
                  <a:pt x="336467" y="142708"/>
                  <a:pt x="285416" y="142708"/>
                </a:cubicBezTo>
                <a:cubicBezTo>
                  <a:pt x="235855" y="142708"/>
                  <a:pt x="190780" y="168866"/>
                  <a:pt x="165077" y="208987"/>
                </a:cubicBezTo>
                <a:lnTo>
                  <a:pt x="182147" y="214677"/>
                </a:lnTo>
                <a:cubicBezTo>
                  <a:pt x="186236" y="216036"/>
                  <a:pt x="189266" y="219508"/>
                  <a:pt x="190068" y="223747"/>
                </a:cubicBezTo>
                <a:cubicBezTo>
                  <a:pt x="190869" y="227986"/>
                  <a:pt x="189313" y="232329"/>
                  <a:pt x="186003" y="235093"/>
                </a:cubicBezTo>
                <a:lnTo>
                  <a:pt x="114649" y="294554"/>
                </a:lnTo>
                <a:cubicBezTo>
                  <a:pt x="114590" y="294605"/>
                  <a:pt x="114523" y="294454"/>
                  <a:pt x="114464" y="294485"/>
                </a:cubicBezTo>
                <a:close/>
                <a:moveTo>
                  <a:pt x="472144" y="326091"/>
                </a:moveTo>
                <a:cubicBezTo>
                  <a:pt x="472144" y="326091"/>
                  <a:pt x="469803" y="336635"/>
                  <a:pt x="469705" y="336908"/>
                </a:cubicBezTo>
                <a:cubicBezTo>
                  <a:pt x="446883" y="417926"/>
                  <a:pt x="371707" y="475692"/>
                  <a:pt x="286651" y="475692"/>
                </a:cubicBezTo>
                <a:cubicBezTo>
                  <a:pt x="217684" y="475692"/>
                  <a:pt x="153695" y="437690"/>
                  <a:pt x="120338" y="377912"/>
                </a:cubicBezTo>
                <a:cubicBezTo>
                  <a:pt x="117045" y="372008"/>
                  <a:pt x="119743" y="364468"/>
                  <a:pt x="125850" y="361570"/>
                </a:cubicBezTo>
                <a:lnTo>
                  <a:pt x="147386" y="351349"/>
                </a:lnTo>
                <a:cubicBezTo>
                  <a:pt x="153118" y="348628"/>
                  <a:pt x="159722" y="351040"/>
                  <a:pt x="162894" y="356535"/>
                </a:cubicBezTo>
                <a:cubicBezTo>
                  <a:pt x="188189" y="400365"/>
                  <a:pt x="235600" y="428123"/>
                  <a:pt x="286652" y="428123"/>
                </a:cubicBezTo>
                <a:cubicBezTo>
                  <a:pt x="336213" y="428123"/>
                  <a:pt x="381287" y="401965"/>
                  <a:pt x="406990" y="361844"/>
                </a:cubicBezTo>
                <a:lnTo>
                  <a:pt x="389920" y="356154"/>
                </a:lnTo>
                <a:cubicBezTo>
                  <a:pt x="385832" y="354795"/>
                  <a:pt x="382801" y="351323"/>
                  <a:pt x="382000" y="347084"/>
                </a:cubicBezTo>
                <a:cubicBezTo>
                  <a:pt x="381198" y="342845"/>
                  <a:pt x="382754" y="338502"/>
                  <a:pt x="386065" y="335738"/>
                </a:cubicBezTo>
                <a:lnTo>
                  <a:pt x="457418" y="276277"/>
                </a:lnTo>
                <a:cubicBezTo>
                  <a:pt x="457478" y="276228"/>
                  <a:pt x="457544" y="276378"/>
                  <a:pt x="457605" y="276347"/>
                </a:cubicBezTo>
                <a:cubicBezTo>
                  <a:pt x="459656" y="274668"/>
                  <a:pt x="462176" y="273525"/>
                  <a:pt x="465038" y="273525"/>
                </a:cubicBezTo>
                <a:cubicBezTo>
                  <a:pt x="471611" y="273525"/>
                  <a:pt x="476930" y="278844"/>
                  <a:pt x="476930" y="285418"/>
                </a:cubicBezTo>
                <a:cubicBezTo>
                  <a:pt x="476929" y="299182"/>
                  <a:pt x="475054" y="312760"/>
                  <a:pt x="472144" y="326091"/>
                </a:cubicBez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7E7C7F"/>
              </a:solidFill>
              <a:latin typeface="Calibri"/>
              <a:ea typeface="Calibri"/>
              <a:cs typeface="Calibri"/>
              <a:sym typeface="Calibri"/>
            </a:endParaRPr>
          </a:p>
        </p:txBody>
      </p:sp>
      <p:sp>
        <p:nvSpPr>
          <p:cNvPr id="58" name="Arrow: Left 57">
            <a:extLst>
              <a:ext uri="{FF2B5EF4-FFF2-40B4-BE49-F238E27FC236}">
                <a16:creationId xmlns:a16="http://schemas.microsoft.com/office/drawing/2014/main" id="{825A5BDC-0643-4D10-BBB7-1D547F9B7D17}"/>
              </a:ext>
            </a:extLst>
          </p:cNvPr>
          <p:cNvSpPr/>
          <p:nvPr/>
        </p:nvSpPr>
        <p:spPr>
          <a:xfrm rot="1939393">
            <a:off x="3219332" y="4814014"/>
            <a:ext cx="1739612" cy="559491"/>
          </a:xfrm>
          <a:prstGeom prst="lef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Google Shape;351;p37">
            <a:extLst>
              <a:ext uri="{FF2B5EF4-FFF2-40B4-BE49-F238E27FC236}">
                <a16:creationId xmlns:a16="http://schemas.microsoft.com/office/drawing/2014/main" id="{20E1B579-F658-4594-808A-CB942A8A294C}"/>
              </a:ext>
            </a:extLst>
          </p:cNvPr>
          <p:cNvSpPr txBox="1"/>
          <p:nvPr/>
        </p:nvSpPr>
        <p:spPr>
          <a:xfrm>
            <a:off x="4887687" y="5264172"/>
            <a:ext cx="1408200"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800" b="1" dirty="0">
                <a:solidFill>
                  <a:srgbClr val="85258B"/>
                </a:solidFill>
                <a:latin typeface="Lato"/>
                <a:ea typeface="Lato"/>
                <a:cs typeface="Lato"/>
                <a:sym typeface="Lato"/>
              </a:rPr>
              <a:t>Today’s focus</a:t>
            </a:r>
            <a:endParaRPr sz="2800" b="1" dirty="0">
              <a:solidFill>
                <a:srgbClr val="85258B"/>
              </a:solidFill>
              <a:latin typeface="Lato"/>
              <a:ea typeface="Lato"/>
              <a:cs typeface="Lato"/>
              <a:sym typeface="Lato"/>
            </a:endParaRPr>
          </a:p>
        </p:txBody>
      </p:sp>
    </p:spTree>
    <p:extLst>
      <p:ext uri="{BB962C8B-B14F-4D97-AF65-F5344CB8AC3E}">
        <p14:creationId xmlns:p14="http://schemas.microsoft.com/office/powerpoint/2010/main" val="843451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588"/>
        <p:cNvGrpSpPr/>
        <p:nvPr/>
      </p:nvGrpSpPr>
      <p:grpSpPr>
        <a:xfrm>
          <a:off x="0" y="0"/>
          <a:ext cx="0" cy="0"/>
          <a:chOff x="0" y="0"/>
          <a:chExt cx="0" cy="0"/>
        </a:xfrm>
      </p:grpSpPr>
      <p:sp>
        <p:nvSpPr>
          <p:cNvPr id="589" name="Google Shape;589;p75"/>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r>
              <a:rPr lang="en" dirty="0"/>
              <a:t>The Process</a:t>
            </a:r>
            <a:endParaRPr dirty="0"/>
          </a:p>
        </p:txBody>
      </p:sp>
      <p:sp>
        <p:nvSpPr>
          <p:cNvPr id="590" name="Google Shape;590;p75"/>
          <p:cNvSpPr/>
          <p:nvPr/>
        </p:nvSpPr>
        <p:spPr>
          <a:xfrm>
            <a:off x="4396667" y="1935405"/>
            <a:ext cx="3386800" cy="3386800"/>
          </a:xfrm>
          <a:prstGeom prst="donut">
            <a:avLst>
              <a:gd name="adj" fmla="val 16067"/>
            </a:avLst>
          </a:prstGeom>
          <a:solidFill>
            <a:srgbClr val="000000">
              <a:alpha val="10760"/>
            </a:srgbClr>
          </a:solidFill>
          <a:ln>
            <a:noFill/>
          </a:ln>
        </p:spPr>
        <p:txBody>
          <a:bodyPr spcFirstLastPara="1" wrap="square" lIns="121900" tIns="121900" rIns="121900" bIns="121900" anchor="ctr" anchorCtr="0">
            <a:noAutofit/>
          </a:bodyPr>
          <a:lstStyle/>
          <a:p>
            <a:pPr>
              <a:spcBef>
                <a:spcPts val="0"/>
              </a:spcBef>
              <a:spcAft>
                <a:spcPts val="0"/>
              </a:spcAft>
            </a:pPr>
            <a:endParaRPr sz="3200"/>
          </a:p>
        </p:txBody>
      </p:sp>
      <p:grpSp>
        <p:nvGrpSpPr>
          <p:cNvPr id="591" name="Google Shape;591;p75"/>
          <p:cNvGrpSpPr/>
          <p:nvPr/>
        </p:nvGrpSpPr>
        <p:grpSpPr>
          <a:xfrm>
            <a:off x="1224433" y="1709133"/>
            <a:ext cx="3819067" cy="892800"/>
            <a:chOff x="918325" y="996038"/>
            <a:chExt cx="2864300" cy="669600"/>
          </a:xfrm>
        </p:grpSpPr>
        <p:cxnSp>
          <p:nvCxnSpPr>
            <p:cNvPr id="592" name="Google Shape;592;p75"/>
            <p:cNvCxnSpPr/>
            <p:nvPr/>
          </p:nvCxnSpPr>
          <p:spPr>
            <a:xfrm>
              <a:off x="3438525" y="1309350"/>
              <a:ext cx="344100" cy="344100"/>
            </a:xfrm>
            <a:prstGeom prst="straightConnector1">
              <a:avLst/>
            </a:prstGeom>
            <a:noFill/>
            <a:ln w="19050" cap="flat" cmpd="sng">
              <a:solidFill>
                <a:srgbClr val="9225A5"/>
              </a:solidFill>
              <a:prstDash val="solid"/>
              <a:round/>
              <a:headEnd type="oval" w="med" len="med"/>
              <a:tailEnd type="none" w="sm" len="sm"/>
            </a:ln>
          </p:spPr>
        </p:cxnSp>
        <p:sp>
          <p:nvSpPr>
            <p:cNvPr id="593" name="Google Shape;593;p75"/>
            <p:cNvSpPr txBox="1"/>
            <p:nvPr/>
          </p:nvSpPr>
          <p:spPr>
            <a:xfrm>
              <a:off x="918325" y="996038"/>
              <a:ext cx="2368800" cy="669600"/>
            </a:xfrm>
            <a:prstGeom prst="rect">
              <a:avLst/>
            </a:prstGeom>
            <a:noFill/>
            <a:ln>
              <a:noFill/>
            </a:ln>
          </p:spPr>
          <p:txBody>
            <a:bodyPr spcFirstLastPara="1" wrap="square" lIns="121900" tIns="121900" rIns="121900" bIns="121900" anchor="t" anchorCtr="0">
              <a:noAutofit/>
            </a:bodyPr>
            <a:lstStyle/>
            <a:p>
              <a:pPr algn="r">
                <a:lnSpc>
                  <a:spcPct val="115000"/>
                </a:lnSpc>
                <a:spcBef>
                  <a:spcPts val="0"/>
                </a:spcBef>
                <a:spcAft>
                  <a:spcPts val="0"/>
                </a:spcAft>
              </a:pPr>
              <a:r>
                <a:rPr lang="en" sz="3333" b="1" dirty="0">
                  <a:latin typeface="Roboto"/>
                  <a:ea typeface="Roboto"/>
                  <a:cs typeface="Roboto"/>
                  <a:sym typeface="Roboto"/>
                </a:rPr>
                <a:t>Dissemination</a:t>
              </a:r>
              <a:endParaRPr sz="3333" dirty="0">
                <a:latin typeface="Roboto"/>
                <a:ea typeface="Roboto"/>
                <a:cs typeface="Roboto"/>
                <a:sym typeface="Roboto"/>
              </a:endParaRPr>
            </a:p>
            <a:p>
              <a:pPr algn="r">
                <a:lnSpc>
                  <a:spcPct val="115000"/>
                </a:lnSpc>
                <a:spcBef>
                  <a:spcPts val="0"/>
                </a:spcBef>
                <a:spcAft>
                  <a:spcPts val="0"/>
                </a:spcAft>
              </a:pPr>
              <a:endParaRPr sz="1400" dirty="0">
                <a:latin typeface="Roboto"/>
                <a:ea typeface="Roboto"/>
                <a:cs typeface="Roboto"/>
                <a:sym typeface="Roboto"/>
              </a:endParaRPr>
            </a:p>
            <a:p>
              <a:pPr algn="r">
                <a:lnSpc>
                  <a:spcPct val="115000"/>
                </a:lnSpc>
                <a:spcBef>
                  <a:spcPts val="0"/>
                </a:spcBef>
                <a:spcAft>
                  <a:spcPts val="0"/>
                </a:spcAft>
              </a:pPr>
              <a:r>
                <a:rPr lang="en" sz="1400" dirty="0">
                  <a:latin typeface="Roboto"/>
                  <a:ea typeface="Roboto"/>
                  <a:cs typeface="Roboto"/>
                  <a:sym typeface="Roboto"/>
                </a:rPr>
                <a:t>Distributing to Stakeholders</a:t>
              </a:r>
              <a:br>
                <a:rPr lang="en" sz="1400" dirty="0">
                  <a:latin typeface="Roboto"/>
                  <a:ea typeface="Roboto"/>
                  <a:cs typeface="Roboto"/>
                  <a:sym typeface="Roboto"/>
                </a:rPr>
              </a:br>
              <a:r>
                <a:rPr lang="en" sz="1400" dirty="0">
                  <a:latin typeface="Roboto"/>
                  <a:ea typeface="Roboto"/>
                  <a:cs typeface="Roboto"/>
                  <a:sym typeface="Roboto"/>
                </a:rPr>
                <a:t>SOC, Management, Red Team, etc</a:t>
              </a:r>
              <a:br>
                <a:rPr lang="en" sz="1400" dirty="0">
                  <a:latin typeface="Roboto"/>
                  <a:ea typeface="Roboto"/>
                  <a:cs typeface="Roboto"/>
                  <a:sym typeface="Roboto"/>
                </a:rPr>
              </a:br>
              <a:endParaRPr sz="1400" dirty="0">
                <a:latin typeface="Roboto"/>
                <a:ea typeface="Roboto"/>
                <a:cs typeface="Roboto"/>
                <a:sym typeface="Roboto"/>
              </a:endParaRPr>
            </a:p>
          </p:txBody>
        </p:sp>
      </p:grpSp>
      <p:grpSp>
        <p:nvGrpSpPr>
          <p:cNvPr id="594" name="Google Shape;594;p75"/>
          <p:cNvGrpSpPr/>
          <p:nvPr/>
        </p:nvGrpSpPr>
        <p:grpSpPr>
          <a:xfrm>
            <a:off x="1883736" y="4584133"/>
            <a:ext cx="3158197" cy="892800"/>
            <a:chOff x="1412802" y="3152288"/>
            <a:chExt cx="2368648" cy="669600"/>
          </a:xfrm>
        </p:grpSpPr>
        <p:cxnSp>
          <p:nvCxnSpPr>
            <p:cNvPr id="595" name="Google Shape;595;p75"/>
            <p:cNvCxnSpPr/>
            <p:nvPr/>
          </p:nvCxnSpPr>
          <p:spPr>
            <a:xfrm rot="10800000" flipH="1">
              <a:off x="3436150" y="3214625"/>
              <a:ext cx="345300" cy="342900"/>
            </a:xfrm>
            <a:prstGeom prst="straightConnector1">
              <a:avLst/>
            </a:prstGeom>
            <a:noFill/>
            <a:ln w="19050" cap="flat" cmpd="sng">
              <a:solidFill>
                <a:srgbClr val="551561"/>
              </a:solidFill>
              <a:prstDash val="solid"/>
              <a:round/>
              <a:headEnd type="oval" w="med" len="med"/>
              <a:tailEnd type="none" w="sm" len="sm"/>
            </a:ln>
          </p:spPr>
        </p:cxnSp>
        <p:sp>
          <p:nvSpPr>
            <p:cNvPr id="596" name="Google Shape;596;p75"/>
            <p:cNvSpPr txBox="1"/>
            <p:nvPr/>
          </p:nvSpPr>
          <p:spPr>
            <a:xfrm>
              <a:off x="1412802" y="3152288"/>
              <a:ext cx="1982700" cy="669600"/>
            </a:xfrm>
            <a:prstGeom prst="rect">
              <a:avLst/>
            </a:prstGeom>
            <a:noFill/>
            <a:ln>
              <a:noFill/>
            </a:ln>
          </p:spPr>
          <p:txBody>
            <a:bodyPr spcFirstLastPara="1" wrap="square" lIns="121900" tIns="121900" rIns="121900" bIns="121900" anchor="t" anchorCtr="0">
              <a:noAutofit/>
            </a:bodyPr>
            <a:lstStyle/>
            <a:p>
              <a:pPr algn="r">
                <a:lnSpc>
                  <a:spcPct val="115000"/>
                </a:lnSpc>
                <a:spcBef>
                  <a:spcPts val="0"/>
                </a:spcBef>
                <a:spcAft>
                  <a:spcPts val="0"/>
                </a:spcAft>
              </a:pPr>
              <a:r>
                <a:rPr lang="en" sz="3333" b="1" dirty="0">
                  <a:latin typeface="Roboto"/>
                  <a:ea typeface="Roboto"/>
                  <a:cs typeface="Roboto"/>
                  <a:sym typeface="Roboto"/>
                </a:rPr>
                <a:t>Processing</a:t>
              </a:r>
              <a:endParaRPr sz="3333" dirty="0">
                <a:latin typeface="Roboto"/>
                <a:ea typeface="Roboto"/>
                <a:cs typeface="Roboto"/>
                <a:sym typeface="Roboto"/>
              </a:endParaRPr>
            </a:p>
            <a:p>
              <a:pPr algn="r">
                <a:lnSpc>
                  <a:spcPct val="115000"/>
                </a:lnSpc>
                <a:spcBef>
                  <a:spcPts val="0"/>
                </a:spcBef>
                <a:spcAft>
                  <a:spcPts val="0"/>
                </a:spcAft>
              </a:pPr>
              <a:endParaRPr sz="1400" dirty="0">
                <a:latin typeface="Roboto"/>
                <a:ea typeface="Roboto"/>
                <a:cs typeface="Roboto"/>
                <a:sym typeface="Roboto"/>
              </a:endParaRPr>
            </a:p>
            <a:p>
              <a:pPr algn="r">
                <a:lnSpc>
                  <a:spcPct val="115000"/>
                </a:lnSpc>
                <a:spcBef>
                  <a:spcPts val="0"/>
                </a:spcBef>
                <a:spcAft>
                  <a:spcPts val="0"/>
                </a:spcAft>
              </a:pPr>
              <a:r>
                <a:rPr lang="en" sz="1400" dirty="0">
                  <a:latin typeface="Roboto"/>
                  <a:ea typeface="Roboto"/>
                  <a:cs typeface="Roboto"/>
                  <a:sym typeface="Roboto"/>
                </a:rPr>
                <a:t>Processing Logs for Query Development</a:t>
              </a:r>
              <a:endParaRPr sz="1400" dirty="0">
                <a:latin typeface="Roboto"/>
                <a:ea typeface="Roboto"/>
                <a:cs typeface="Roboto"/>
                <a:sym typeface="Roboto"/>
              </a:endParaRPr>
            </a:p>
          </p:txBody>
        </p:sp>
      </p:grpSp>
      <p:sp>
        <p:nvSpPr>
          <p:cNvPr id="597" name="Google Shape;597;p75"/>
          <p:cNvSpPr/>
          <p:nvPr/>
        </p:nvSpPr>
        <p:spPr>
          <a:xfrm rot="-1800047" flipH="1">
            <a:off x="4295941" y="1829663"/>
            <a:ext cx="3587915" cy="3587915"/>
          </a:xfrm>
          <a:prstGeom prst="blockArc">
            <a:avLst>
              <a:gd name="adj1" fmla="val 14348563"/>
              <a:gd name="adj2" fmla="val 19872341"/>
              <a:gd name="adj3" fmla="val 9100"/>
            </a:avLst>
          </a:prstGeom>
          <a:solidFill>
            <a:srgbClr val="9225A5"/>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grpSp>
        <p:nvGrpSpPr>
          <p:cNvPr id="598" name="Google Shape;598;p75"/>
          <p:cNvGrpSpPr/>
          <p:nvPr/>
        </p:nvGrpSpPr>
        <p:grpSpPr>
          <a:xfrm>
            <a:off x="7124567" y="4584133"/>
            <a:ext cx="2827767" cy="892800"/>
            <a:chOff x="5343425" y="3152288"/>
            <a:chExt cx="2120825" cy="669600"/>
          </a:xfrm>
        </p:grpSpPr>
        <p:cxnSp>
          <p:nvCxnSpPr>
            <p:cNvPr id="599" name="Google Shape;599;p75"/>
            <p:cNvCxnSpPr/>
            <p:nvPr/>
          </p:nvCxnSpPr>
          <p:spPr>
            <a:xfrm rot="10800000">
              <a:off x="5343425" y="3214625"/>
              <a:ext cx="354900" cy="350100"/>
            </a:xfrm>
            <a:prstGeom prst="straightConnector1">
              <a:avLst/>
            </a:prstGeom>
            <a:noFill/>
            <a:ln w="19050" cap="flat" cmpd="sng">
              <a:solidFill>
                <a:srgbClr val="9225A5"/>
              </a:solidFill>
              <a:prstDash val="solid"/>
              <a:round/>
              <a:headEnd type="oval" w="med" len="med"/>
              <a:tailEnd type="none" w="sm" len="sm"/>
            </a:ln>
          </p:spPr>
        </p:cxnSp>
        <p:sp>
          <p:nvSpPr>
            <p:cNvPr id="600" name="Google Shape;600;p75"/>
            <p:cNvSpPr txBox="1"/>
            <p:nvPr/>
          </p:nvSpPr>
          <p:spPr>
            <a:xfrm>
              <a:off x="5718550" y="3152288"/>
              <a:ext cx="1745700" cy="669600"/>
            </a:xfrm>
            <a:prstGeom prst="rect">
              <a:avLst/>
            </a:prstGeom>
            <a:noFill/>
            <a:ln>
              <a:noFill/>
            </a:ln>
          </p:spPr>
          <p:txBody>
            <a:bodyPr spcFirstLastPara="1" wrap="square" lIns="121900" tIns="121900" rIns="121900" bIns="121900" anchor="t" anchorCtr="0">
              <a:noAutofit/>
            </a:bodyPr>
            <a:lstStyle/>
            <a:p>
              <a:pPr>
                <a:lnSpc>
                  <a:spcPct val="115000"/>
                </a:lnSpc>
                <a:spcBef>
                  <a:spcPts val="0"/>
                </a:spcBef>
                <a:spcAft>
                  <a:spcPts val="0"/>
                </a:spcAft>
              </a:pPr>
              <a:r>
                <a:rPr lang="en" sz="3333" b="1" dirty="0">
                  <a:latin typeface="Roboto"/>
                  <a:ea typeface="Roboto"/>
                  <a:cs typeface="Roboto"/>
                  <a:sym typeface="Roboto"/>
                </a:rPr>
                <a:t>Collection</a:t>
              </a:r>
              <a:endParaRPr sz="3333" b="1" dirty="0">
                <a:latin typeface="Roboto"/>
                <a:ea typeface="Roboto"/>
                <a:cs typeface="Roboto"/>
                <a:sym typeface="Roboto"/>
              </a:endParaRPr>
            </a:p>
            <a:p>
              <a:pPr>
                <a:lnSpc>
                  <a:spcPct val="115000"/>
                </a:lnSpc>
                <a:spcBef>
                  <a:spcPts val="0"/>
                </a:spcBef>
                <a:spcAft>
                  <a:spcPts val="0"/>
                </a:spcAft>
              </a:pPr>
              <a:endParaRPr sz="1400" dirty="0">
                <a:latin typeface="Roboto"/>
                <a:ea typeface="Roboto"/>
                <a:cs typeface="Roboto"/>
                <a:sym typeface="Roboto"/>
              </a:endParaRPr>
            </a:p>
            <a:p>
              <a:pPr>
                <a:lnSpc>
                  <a:spcPct val="115000"/>
                </a:lnSpc>
                <a:spcBef>
                  <a:spcPts val="0"/>
                </a:spcBef>
                <a:spcAft>
                  <a:spcPts val="0"/>
                </a:spcAft>
              </a:pPr>
              <a:r>
                <a:rPr lang="en" sz="1400" dirty="0">
                  <a:latin typeface="Roboto"/>
                  <a:ea typeface="Roboto"/>
                  <a:cs typeface="Roboto"/>
                  <a:sym typeface="Roboto"/>
                </a:rPr>
                <a:t>Identify your Data Collection for the TTPs</a:t>
              </a:r>
              <a:endParaRPr sz="1400" dirty="0">
                <a:latin typeface="Roboto"/>
                <a:ea typeface="Roboto"/>
                <a:cs typeface="Roboto"/>
                <a:sym typeface="Roboto"/>
              </a:endParaRPr>
            </a:p>
          </p:txBody>
        </p:sp>
      </p:grpSp>
      <p:grpSp>
        <p:nvGrpSpPr>
          <p:cNvPr id="601" name="Google Shape;601;p75"/>
          <p:cNvGrpSpPr/>
          <p:nvPr/>
        </p:nvGrpSpPr>
        <p:grpSpPr>
          <a:xfrm>
            <a:off x="7126367" y="1709133"/>
            <a:ext cx="3386800" cy="892800"/>
            <a:chOff x="5344775" y="996038"/>
            <a:chExt cx="2244000" cy="669600"/>
          </a:xfrm>
        </p:grpSpPr>
        <p:cxnSp>
          <p:nvCxnSpPr>
            <p:cNvPr id="602" name="Google Shape;602;p75"/>
            <p:cNvCxnSpPr/>
            <p:nvPr/>
          </p:nvCxnSpPr>
          <p:spPr>
            <a:xfrm flipH="1">
              <a:off x="5344775" y="1314450"/>
              <a:ext cx="336900" cy="339000"/>
            </a:xfrm>
            <a:prstGeom prst="straightConnector1">
              <a:avLst/>
            </a:prstGeom>
            <a:noFill/>
            <a:ln w="19050" cap="flat" cmpd="sng">
              <a:solidFill>
                <a:srgbClr val="551561"/>
              </a:solidFill>
              <a:prstDash val="solid"/>
              <a:round/>
              <a:headEnd type="oval" w="med" len="med"/>
              <a:tailEnd type="none" w="sm" len="sm"/>
            </a:ln>
          </p:spPr>
        </p:cxnSp>
        <p:sp>
          <p:nvSpPr>
            <p:cNvPr id="603" name="Google Shape;603;p75"/>
            <p:cNvSpPr txBox="1"/>
            <p:nvPr/>
          </p:nvSpPr>
          <p:spPr>
            <a:xfrm>
              <a:off x="5965175" y="996038"/>
              <a:ext cx="1623600" cy="669600"/>
            </a:xfrm>
            <a:prstGeom prst="rect">
              <a:avLst/>
            </a:prstGeom>
            <a:noFill/>
            <a:ln>
              <a:noFill/>
            </a:ln>
          </p:spPr>
          <p:txBody>
            <a:bodyPr spcFirstLastPara="1" wrap="square" lIns="121900" tIns="121900" rIns="121900" bIns="121900" anchor="t" anchorCtr="0">
              <a:noAutofit/>
            </a:bodyPr>
            <a:lstStyle/>
            <a:p>
              <a:pPr>
                <a:lnSpc>
                  <a:spcPct val="115000"/>
                </a:lnSpc>
                <a:spcBef>
                  <a:spcPts val="0"/>
                </a:spcBef>
                <a:spcAft>
                  <a:spcPts val="0"/>
                </a:spcAft>
              </a:pPr>
              <a:r>
                <a:rPr lang="en" sz="3333" b="1" dirty="0">
                  <a:latin typeface="Roboto"/>
                  <a:ea typeface="Roboto"/>
                  <a:cs typeface="Roboto"/>
                  <a:sym typeface="Roboto"/>
                </a:rPr>
                <a:t>Direction</a:t>
              </a:r>
              <a:endParaRPr sz="1333" dirty="0">
                <a:latin typeface="Roboto"/>
                <a:ea typeface="Roboto"/>
                <a:cs typeface="Roboto"/>
                <a:sym typeface="Roboto"/>
              </a:endParaRPr>
            </a:p>
            <a:p>
              <a:pPr>
                <a:lnSpc>
                  <a:spcPct val="115000"/>
                </a:lnSpc>
                <a:spcBef>
                  <a:spcPts val="0"/>
                </a:spcBef>
                <a:spcAft>
                  <a:spcPts val="0"/>
                </a:spcAft>
              </a:pPr>
              <a:r>
                <a:rPr lang="en" sz="1400" dirty="0">
                  <a:latin typeface="Roboto"/>
                  <a:ea typeface="Roboto"/>
                  <a:cs typeface="Roboto"/>
                  <a:sym typeface="Roboto"/>
                </a:rPr>
                <a:t>Cyber Threat Intelligence (CTI),  Threat Understanding, Missed Alerts, &amp; Incident Response</a:t>
              </a:r>
              <a:endParaRPr sz="1400" b="1" dirty="0">
                <a:latin typeface="Roboto"/>
                <a:ea typeface="Roboto"/>
                <a:cs typeface="Roboto"/>
                <a:sym typeface="Roboto"/>
              </a:endParaRPr>
            </a:p>
            <a:p>
              <a:pPr>
                <a:lnSpc>
                  <a:spcPct val="115000"/>
                </a:lnSpc>
                <a:spcBef>
                  <a:spcPts val="0"/>
                </a:spcBef>
                <a:spcAft>
                  <a:spcPts val="0"/>
                </a:spcAft>
              </a:pPr>
              <a:endParaRPr sz="667" b="1" dirty="0">
                <a:latin typeface="Roboto"/>
                <a:ea typeface="Roboto"/>
                <a:cs typeface="Roboto"/>
                <a:sym typeface="Roboto"/>
              </a:endParaRPr>
            </a:p>
          </p:txBody>
        </p:sp>
      </p:grpSp>
      <p:sp>
        <p:nvSpPr>
          <p:cNvPr id="604" name="Google Shape;604;p75"/>
          <p:cNvSpPr txBox="1"/>
          <p:nvPr/>
        </p:nvSpPr>
        <p:spPr>
          <a:xfrm>
            <a:off x="5127712" y="3123031"/>
            <a:ext cx="1924800" cy="1072400"/>
          </a:xfrm>
          <a:prstGeom prst="rect">
            <a:avLst/>
          </a:prstGeom>
          <a:noFill/>
          <a:ln>
            <a:noFill/>
          </a:ln>
        </p:spPr>
        <p:txBody>
          <a:bodyPr spcFirstLastPara="1" wrap="square" lIns="121900" tIns="121900" rIns="121900" bIns="121900" anchor="ctr" anchorCtr="0">
            <a:noAutofit/>
          </a:bodyPr>
          <a:lstStyle/>
          <a:p>
            <a:pPr algn="ctr">
              <a:lnSpc>
                <a:spcPct val="115000"/>
              </a:lnSpc>
              <a:spcBef>
                <a:spcPts val="0"/>
              </a:spcBef>
              <a:spcAft>
                <a:spcPts val="0"/>
              </a:spcAft>
            </a:pPr>
            <a:r>
              <a:rPr lang="en" sz="1600" b="1">
                <a:latin typeface="Roboto"/>
                <a:ea typeface="Roboto"/>
                <a:cs typeface="Roboto"/>
                <a:sym typeface="Roboto"/>
              </a:rPr>
              <a:t>Detection Engineering</a:t>
            </a:r>
            <a:endParaRPr sz="1600"/>
          </a:p>
        </p:txBody>
      </p:sp>
      <p:sp>
        <p:nvSpPr>
          <p:cNvPr id="605" name="Google Shape;605;p75"/>
          <p:cNvSpPr/>
          <p:nvPr/>
        </p:nvSpPr>
        <p:spPr>
          <a:xfrm rot="1800047">
            <a:off x="4293124" y="1829663"/>
            <a:ext cx="3587915" cy="3587915"/>
          </a:xfrm>
          <a:prstGeom prst="blockArc">
            <a:avLst>
              <a:gd name="adj1" fmla="val 14545937"/>
              <a:gd name="adj2" fmla="val 19902139"/>
              <a:gd name="adj3" fmla="val 9115"/>
            </a:avLst>
          </a:prstGeom>
          <a:solidFill>
            <a:srgbClr val="551561"/>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sp>
        <p:nvSpPr>
          <p:cNvPr id="606" name="Google Shape;606;p75"/>
          <p:cNvSpPr/>
          <p:nvPr/>
        </p:nvSpPr>
        <p:spPr>
          <a:xfrm rot="9000757">
            <a:off x="4285285" y="1829111"/>
            <a:ext cx="3586968" cy="3586968"/>
          </a:xfrm>
          <a:prstGeom prst="blockArc">
            <a:avLst>
              <a:gd name="adj1" fmla="val 18041678"/>
              <a:gd name="adj2" fmla="val 1798478"/>
              <a:gd name="adj3" fmla="val 9595"/>
            </a:avLst>
          </a:prstGeom>
          <a:solidFill>
            <a:srgbClr val="551561"/>
          </a:solidFill>
          <a:ln>
            <a:noFill/>
          </a:ln>
          <a:effectLst>
            <a:outerShdw blurRad="71438" dist="9525"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sp>
        <p:nvSpPr>
          <p:cNvPr id="607" name="Google Shape;607;p75"/>
          <p:cNvSpPr/>
          <p:nvPr/>
        </p:nvSpPr>
        <p:spPr>
          <a:xfrm rot="-9000757" flipH="1">
            <a:off x="4295512" y="1830111"/>
            <a:ext cx="3586968" cy="3586968"/>
          </a:xfrm>
          <a:prstGeom prst="blockArc">
            <a:avLst>
              <a:gd name="adj1" fmla="val 17967225"/>
              <a:gd name="adj2" fmla="val 1529547"/>
              <a:gd name="adj3" fmla="val 9279"/>
            </a:avLst>
          </a:prstGeom>
          <a:solidFill>
            <a:srgbClr val="9225A5"/>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a:spcBef>
                <a:spcPts val="0"/>
              </a:spcBef>
              <a:spcAft>
                <a:spcPts val="0"/>
              </a:spcAft>
            </a:pPr>
            <a:endParaRPr sz="3200"/>
          </a:p>
        </p:txBody>
      </p:sp>
      <p:sp>
        <p:nvSpPr>
          <p:cNvPr id="608" name="Google Shape;608;p75"/>
          <p:cNvSpPr/>
          <p:nvPr/>
        </p:nvSpPr>
        <p:spPr>
          <a:xfrm rot="8100000">
            <a:off x="4221492" y="3391016"/>
            <a:ext cx="484227" cy="484227"/>
          </a:xfrm>
          <a:prstGeom prst="rtTriangle">
            <a:avLst/>
          </a:prstGeom>
          <a:solidFill>
            <a:srgbClr val="551561"/>
          </a:solidFill>
          <a:ln>
            <a:noFill/>
          </a:ln>
        </p:spPr>
        <p:txBody>
          <a:bodyPr spcFirstLastPara="1" wrap="square" lIns="121900" tIns="121900" rIns="121900" bIns="121900" anchor="ctr" anchorCtr="0">
            <a:noAutofit/>
          </a:bodyPr>
          <a:lstStyle/>
          <a:p>
            <a:pPr>
              <a:spcBef>
                <a:spcPts val="0"/>
              </a:spcBef>
              <a:spcAft>
                <a:spcPts val="0"/>
              </a:spcAft>
            </a:pPr>
            <a:endParaRPr sz="3200"/>
          </a:p>
        </p:txBody>
      </p:sp>
      <p:sp>
        <p:nvSpPr>
          <p:cNvPr id="609" name="Google Shape;609;p75"/>
          <p:cNvSpPr/>
          <p:nvPr/>
        </p:nvSpPr>
        <p:spPr>
          <a:xfrm rot="-2700000">
            <a:off x="7464837" y="3381468"/>
            <a:ext cx="484227" cy="484227"/>
          </a:xfrm>
          <a:prstGeom prst="rtTriangle">
            <a:avLst/>
          </a:prstGeom>
          <a:solidFill>
            <a:srgbClr val="551561"/>
          </a:solidFill>
          <a:ln>
            <a:noFill/>
          </a:ln>
        </p:spPr>
        <p:txBody>
          <a:bodyPr spcFirstLastPara="1" wrap="square" lIns="121900" tIns="121900" rIns="121900" bIns="121900" anchor="ctr" anchorCtr="0">
            <a:noAutofit/>
          </a:bodyPr>
          <a:lstStyle/>
          <a:p>
            <a:pPr>
              <a:spcBef>
                <a:spcPts val="0"/>
              </a:spcBef>
              <a:spcAft>
                <a:spcPts val="0"/>
              </a:spcAft>
            </a:pPr>
            <a:endParaRPr sz="3200"/>
          </a:p>
        </p:txBody>
      </p:sp>
      <p:sp>
        <p:nvSpPr>
          <p:cNvPr id="610" name="Google Shape;610;p75"/>
          <p:cNvSpPr/>
          <p:nvPr/>
        </p:nvSpPr>
        <p:spPr>
          <a:xfrm rot="2700000">
            <a:off x="5842697" y="4998499"/>
            <a:ext cx="484227" cy="484227"/>
          </a:xfrm>
          <a:prstGeom prst="rtTriangle">
            <a:avLst/>
          </a:prstGeom>
          <a:solidFill>
            <a:srgbClr val="9225A5"/>
          </a:solidFill>
          <a:ln>
            <a:noFill/>
          </a:ln>
        </p:spPr>
        <p:txBody>
          <a:bodyPr spcFirstLastPara="1" wrap="square" lIns="121900" tIns="121900" rIns="121900" bIns="121900" anchor="ctr" anchorCtr="0">
            <a:noAutofit/>
          </a:bodyPr>
          <a:lstStyle/>
          <a:p>
            <a:pPr>
              <a:spcBef>
                <a:spcPts val="0"/>
              </a:spcBef>
              <a:spcAft>
                <a:spcPts val="0"/>
              </a:spcAft>
            </a:pPr>
            <a:endParaRPr sz="3200"/>
          </a:p>
        </p:txBody>
      </p:sp>
      <p:sp>
        <p:nvSpPr>
          <p:cNvPr id="611" name="Google Shape;611;p75"/>
          <p:cNvSpPr/>
          <p:nvPr/>
        </p:nvSpPr>
        <p:spPr>
          <a:xfrm rot="-8100000">
            <a:off x="5843620" y="1750941"/>
            <a:ext cx="484227" cy="484227"/>
          </a:xfrm>
          <a:prstGeom prst="rtTriangle">
            <a:avLst/>
          </a:prstGeom>
          <a:solidFill>
            <a:srgbClr val="9225A5"/>
          </a:solidFill>
          <a:ln>
            <a:noFill/>
          </a:ln>
        </p:spPr>
        <p:txBody>
          <a:bodyPr spcFirstLastPara="1" wrap="square" lIns="121900" tIns="121900" rIns="121900" bIns="121900" anchor="ctr" anchorCtr="0">
            <a:noAutofit/>
          </a:bodyPr>
          <a:lstStyle/>
          <a:p>
            <a:pPr>
              <a:spcBef>
                <a:spcPts val="0"/>
              </a:spcBef>
              <a:spcAft>
                <a:spcPts val="0"/>
              </a:spcAft>
            </a:pPr>
            <a:endParaRPr sz="3200"/>
          </a:p>
        </p:txBody>
      </p:sp>
    </p:spTree>
  </p:cSld>
  <p:clrMapOvr>
    <a:masterClrMapping/>
  </p:clrMapOvr>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BDCE8736-7128-F547-B11E-B4F9435B61AC}"/>
    </a:ext>
  </a:extLst>
</a:theme>
</file>

<file path=ppt/theme/theme2.xml><?xml version="1.0" encoding="utf-8"?>
<a:theme xmlns:a="http://schemas.openxmlformats.org/drawingml/2006/main" name="1_Basic Layout Pag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eorgia">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2A238399-2CCD-054A-BB5C-6E712DDAAD9E}"/>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20E73B59E1B1428572405A601D8138" ma:contentTypeVersion="4" ma:contentTypeDescription="Create a new document." ma:contentTypeScope="" ma:versionID="0376fdc049c0b52d44f90306fbbc1319">
  <xsd:schema xmlns:xsd="http://www.w3.org/2001/XMLSchema" xmlns:xs="http://www.w3.org/2001/XMLSchema" xmlns:p="http://schemas.microsoft.com/office/2006/metadata/properties" xmlns:ns3="01c58569-8c83-4d90-89f8-8ae6a5c84c17" targetNamespace="http://schemas.microsoft.com/office/2006/metadata/properties" ma:root="true" ma:fieldsID="adced6878bf15d25421272287633324d" ns3:_="">
    <xsd:import namespace="01c58569-8c83-4d90-89f8-8ae6a5c84c1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c58569-8c83-4d90-89f8-8ae6a5c84c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44B4D0-184C-4730-95A2-A429C3531B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c58569-8c83-4d90-89f8-8ae6a5c84c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593EAE-F53B-45B1-8825-5B3DBCC8D473}">
  <ds:schemaRefs>
    <ds:schemaRef ds:uri="http://schemas.microsoft.com/office/2006/documentManagement/types"/>
    <ds:schemaRef ds:uri="http://schemas.microsoft.com/office/2006/metadata/properties"/>
    <ds:schemaRef ds:uri="01c58569-8c83-4d90-89f8-8ae6a5c84c17"/>
    <ds:schemaRef ds:uri="http://purl.org/dc/dcmitype/"/>
    <ds:schemaRef ds:uri="http://schemas.microsoft.com/office/infopath/2007/PartnerControls"/>
    <ds:schemaRef ds:uri="http://purl.org/dc/terms/"/>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16EFBD74-0284-41D1-9C4D-F4208F5BDAA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12189</TotalTime>
  <Words>2982</Words>
  <Application>Microsoft Office PowerPoint</Application>
  <PresentationFormat>Widescreen</PresentationFormat>
  <Paragraphs>377</Paragraphs>
  <Slides>50</Slides>
  <Notes>35</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50</vt:i4>
      </vt:variant>
    </vt:vector>
  </HeadingPairs>
  <TitlesOfParts>
    <vt:vector size="62" baseType="lpstr">
      <vt:lpstr>Verdana</vt:lpstr>
      <vt:lpstr>Arial</vt:lpstr>
      <vt:lpstr>Calibri</vt:lpstr>
      <vt:lpstr>Gill Sans MT</vt:lpstr>
      <vt:lpstr>Lato</vt:lpstr>
      <vt:lpstr>Nunito Sans</vt:lpstr>
      <vt:lpstr>Roboto</vt:lpstr>
      <vt:lpstr>Georgia</vt:lpstr>
      <vt:lpstr>Poppins SemiBold</vt:lpstr>
      <vt:lpstr>Times New Roman</vt:lpstr>
      <vt:lpstr>Title Page</vt:lpstr>
      <vt:lpstr>1_Basic Layout Pages</vt:lpstr>
      <vt:lpstr>SANS PURPLE TEAM</vt:lpstr>
      <vt:lpstr>Jorge Orchilles</vt:lpstr>
      <vt:lpstr>Christopher Peacock</vt:lpstr>
      <vt:lpstr>AGENDA</vt:lpstr>
      <vt:lpstr>What is a Purple Team?</vt:lpstr>
      <vt:lpstr>Purple Team Exercise Framework (PTEF)</vt:lpstr>
      <vt:lpstr>Purple Team Exercise Flow</vt:lpstr>
      <vt:lpstr>Operationalized Purple Team</vt:lpstr>
      <vt:lpstr>The Process</vt:lpstr>
      <vt:lpstr>Components of a threat</vt:lpstr>
      <vt:lpstr>Cyber Threat Intelligence</vt:lpstr>
      <vt:lpstr>Pyramid of pain</vt:lpstr>
      <vt:lpstr>Tactics, techniques, and procedures are not the same level</vt:lpstr>
      <vt:lpstr>TTP Pyramid</vt:lpstr>
      <vt:lpstr>Extracting Procedures</vt:lpstr>
      <vt:lpstr>Human Element</vt:lpstr>
      <vt:lpstr>Detection Engineering process</vt:lpstr>
      <vt:lpstr>Operationalized Purple Team: Detection ENGINEERING</vt:lpstr>
      <vt:lpstr>Purple Team Direction</vt:lpstr>
      <vt:lpstr>Detection Focus</vt:lpstr>
      <vt:lpstr>Strategic Drivers</vt:lpstr>
      <vt:lpstr>Data Collection</vt:lpstr>
      <vt:lpstr>Data Collection</vt:lpstr>
      <vt:lpstr>Operational capacity</vt:lpstr>
      <vt:lpstr>Threat Understanding</vt:lpstr>
      <vt:lpstr>Collection</vt:lpstr>
      <vt:lpstr>Collection: Data Source Components</vt:lpstr>
      <vt:lpstr>Collection: Data Sources to Logs</vt:lpstr>
      <vt:lpstr>Collection: DeTT&amp;CT</vt:lpstr>
      <vt:lpstr>Collection: DeTT&amp;CT</vt:lpstr>
      <vt:lpstr>Processing</vt:lpstr>
      <vt:lpstr>Developing Hypothesis</vt:lpstr>
      <vt:lpstr>Processing questions</vt:lpstr>
      <vt:lpstr>Processing questions</vt:lpstr>
      <vt:lpstr>Processing questions</vt:lpstr>
      <vt:lpstr>Processing questions</vt:lpstr>
      <vt:lpstr>Processing questions</vt:lpstr>
      <vt:lpstr>Processing questions</vt:lpstr>
      <vt:lpstr>Processing questions</vt:lpstr>
      <vt:lpstr>Processing questions</vt:lpstr>
      <vt:lpstr>Processing visualization</vt:lpstr>
      <vt:lpstr>Processing visualization</vt:lpstr>
      <vt:lpstr>Processing visualization</vt:lpstr>
      <vt:lpstr>Processing: Quick Example</vt:lpstr>
      <vt:lpstr>Dissemination</vt:lpstr>
      <vt:lpstr>Dissemination: Structure</vt:lpstr>
      <vt:lpstr>RINSE &amp; REPEAT</vt:lpstr>
      <vt:lpstr>More Resources</vt:lpstr>
      <vt:lpstr>SANS PURPLE TEAM COURSES</vt:lpstr>
      <vt:lpstr>SANS PURPLE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OperationalizedPurpleTeam</dc:title>
  <dc:subject>Operationalized Purple Team</dc:subject>
  <dc:creator>user</dc:creator>
  <cp:keywords/>
  <dc:description>robin_021521_x000d_
robin_091520_x000d_
robin_061020_x000d_
processed_04.03.17.rr_x000d_
processed_07.11.16.rr_x000d_
processed_02.11.16.rr_x000d_
processed_10.14.15.rr_x000d_
processed_02.10.15.rr_x000d_
processed_07.01.13.rlr_x000d_
processed_03.04.13.rlr_x000d_
processed_10.05.12.rlr_x000d_
processed_05.31.12.rlr_x000d_
change linespacing on slide 107 kwc 2012_0417_x000d_
processed 040512 rmw - rev1 - slides 040612 rmw</dc:description>
  <cp:lastModifiedBy>Jorge Orchilles</cp:lastModifiedBy>
  <cp:revision>199</cp:revision>
  <cp:lastPrinted>2021-03-23T14:36:44Z</cp:lastPrinted>
  <dcterms:created xsi:type="dcterms:W3CDTF">2003-10-14T20:59:56Z</dcterms:created>
  <dcterms:modified xsi:type="dcterms:W3CDTF">2022-05-12T10:14:27Z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ecked by">
    <vt:lpwstr>Robin</vt:lpwstr>
  </property>
  <property fmtid="{D5CDD505-2E9C-101B-9397-08002B2CF9AE}" pid="3" name="Date completed">
    <vt:lpwstr>07.01.13</vt:lpwstr>
  </property>
  <property fmtid="{D5CDD505-2E9C-101B-9397-08002B2CF9AE}" pid="4" name="102213">
    <vt:lpwstr>rmw</vt:lpwstr>
  </property>
  <property fmtid="{D5CDD505-2E9C-101B-9397-08002B2CF9AE}" pid="5" name="MSIP_Label_13389092-319b-43f4-994a-147c45ecc136_Enabled">
    <vt:lpwstr>True</vt:lpwstr>
  </property>
  <property fmtid="{D5CDD505-2E9C-101B-9397-08002B2CF9AE}" pid="6" name="MSIP_Label_13389092-319b-43f4-994a-147c45ecc136_SiteId">
    <vt:lpwstr>164afbb8-0550-43cc-94da-24e7f8574228</vt:lpwstr>
  </property>
  <property fmtid="{D5CDD505-2E9C-101B-9397-08002B2CF9AE}" pid="7" name="MSIP_Label_13389092-319b-43f4-994a-147c45ecc136_Owner">
    <vt:lpwstr>evanbuggenhout@nviso.be</vt:lpwstr>
  </property>
  <property fmtid="{D5CDD505-2E9C-101B-9397-08002B2CF9AE}" pid="8" name="MSIP_Label_13389092-319b-43f4-994a-147c45ecc136_SetDate">
    <vt:lpwstr>2019-05-14T17:25:22.8916753Z</vt:lpwstr>
  </property>
  <property fmtid="{D5CDD505-2E9C-101B-9397-08002B2CF9AE}" pid="9" name="MSIP_Label_13389092-319b-43f4-994a-147c45ecc136_Name">
    <vt:lpwstr>Public</vt:lpwstr>
  </property>
  <property fmtid="{D5CDD505-2E9C-101B-9397-08002B2CF9AE}" pid="10" name="MSIP_Label_13389092-319b-43f4-994a-147c45ecc136_Application">
    <vt:lpwstr>Microsoft Azure Information Protection</vt:lpwstr>
  </property>
  <property fmtid="{D5CDD505-2E9C-101B-9397-08002B2CF9AE}" pid="11" name="MSIP_Label_13389092-319b-43f4-994a-147c45ecc136_Extended_MSFT_Method">
    <vt:lpwstr>Manual</vt:lpwstr>
  </property>
  <property fmtid="{D5CDD505-2E9C-101B-9397-08002B2CF9AE}" pid="12" name="Sensitivity">
    <vt:lpwstr>Public</vt:lpwstr>
  </property>
  <property fmtid="{D5CDD505-2E9C-101B-9397-08002B2CF9AE}" pid="13" name="ContentTypeId">
    <vt:lpwstr>0x010100EA20E73B59E1B1428572405A601D8138</vt:lpwstr>
  </property>
</Properties>
</file>